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mman" charset="1" panose="02000503070000020003"/>
      <p:regular r:id="rId10"/>
    </p:embeddedFont>
    <p:embeddedFont>
      <p:font typeface="Open Sans" charset="1" panose="00000000000000000000"/>
      <p:regular r:id="rId11"/>
    </p:embeddedFont>
    <p:embeddedFont>
      <p:font typeface="Open Sans Bold" charset="1" panose="00000000000000000000"/>
      <p:regular r:id="rId12"/>
    </p:embeddedFont>
    <p:embeddedFont>
      <p:font typeface="Open Sans Italics" charset="1" panose="00000000000000000000"/>
      <p:regular r:id="rId13"/>
    </p:embeddedFont>
    <p:embeddedFont>
      <p:font typeface="Open Sans Bold Italics" charset="1" panose="00000000000000000000"/>
      <p:regular r:id="rId14"/>
    </p:embeddedFont>
    <p:embeddedFont>
      <p:font typeface="Open Sans Light" charset="1" panose="00000000000000000000"/>
      <p:regular r:id="rId15"/>
    </p:embeddedFont>
    <p:embeddedFont>
      <p:font typeface="Open Sans Light Italics" charset="1" panose="00000000000000000000"/>
      <p:regular r:id="rId16"/>
    </p:embeddedFont>
    <p:embeddedFont>
      <p:font typeface="Open Sans Medium" charset="1" panose="00000000000000000000"/>
      <p:regular r:id="rId17"/>
    </p:embeddedFont>
    <p:embeddedFont>
      <p:font typeface="Open Sans Medium Italics" charset="1" panose="00000000000000000000"/>
      <p:regular r:id="rId18"/>
    </p:embeddedFont>
    <p:embeddedFont>
      <p:font typeface="Open Sans Semi-Bold" charset="1" panose="00000000000000000000"/>
      <p:regular r:id="rId19"/>
    </p:embeddedFont>
    <p:embeddedFont>
      <p:font typeface="Open Sans Semi-Bold Italics" charset="1" panose="00000000000000000000"/>
      <p:regular r:id="rId20"/>
    </p:embeddedFont>
    <p:embeddedFont>
      <p:font typeface="Open Sans Ultra-Bold" charset="1" panose="00000000000000000000"/>
      <p:regular r:id="rId21"/>
    </p:embeddedFont>
    <p:embeddedFont>
      <p:font typeface="Open Sans Ultra-Bold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1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2.png" Type="http://schemas.openxmlformats.org/officeDocument/2006/relationships/image"/><Relationship Id="rId7" Target="../media/image5.png" Type="http://schemas.openxmlformats.org/officeDocument/2006/relationships/image"/><Relationship Id="rId8" Target="https://drive.google.com/drive/folders/1vhptf7e-8aZqAmDdmy4AYt4R572h_4Gb?usp=sharing"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true" flipV="false" rot="725974">
            <a:off x="1941965" y="-7173613"/>
            <a:ext cx="21999111" cy="8188558"/>
          </a:xfrm>
          <a:custGeom>
            <a:avLst/>
            <a:gdLst/>
            <a:ahLst/>
            <a:cxnLst/>
            <a:rect r="r" b="b" t="t" l="l"/>
            <a:pathLst>
              <a:path h="8188558" w="21999111">
                <a:moveTo>
                  <a:pt x="21999111" y="0"/>
                </a:moveTo>
                <a:lnTo>
                  <a:pt x="0" y="0"/>
                </a:lnTo>
                <a:lnTo>
                  <a:pt x="0" y="8188558"/>
                </a:lnTo>
                <a:lnTo>
                  <a:pt x="21999111" y="8188558"/>
                </a:lnTo>
                <a:lnTo>
                  <a:pt x="21999111" y="0"/>
                </a:lnTo>
                <a:close/>
              </a:path>
            </a:pathLst>
          </a:custGeom>
          <a:blipFill>
            <a:blip r:embed="rId3"/>
            <a:stretch>
              <a:fillRect l="0" t="0" r="0" b="0"/>
            </a:stretch>
          </a:blipFill>
        </p:spPr>
      </p:sp>
      <p:sp>
        <p:nvSpPr>
          <p:cNvPr name="Freeform 4" id="4"/>
          <p:cNvSpPr/>
          <p:nvPr/>
        </p:nvSpPr>
        <p:spPr>
          <a:xfrm flipH="true" flipV="false" rot="180998">
            <a:off x="-5370317" y="8958292"/>
            <a:ext cx="21999111" cy="8188558"/>
          </a:xfrm>
          <a:custGeom>
            <a:avLst/>
            <a:gdLst/>
            <a:ahLst/>
            <a:cxnLst/>
            <a:rect r="r" b="b" t="t" l="l"/>
            <a:pathLst>
              <a:path h="8188558" w="21999111">
                <a:moveTo>
                  <a:pt x="21999111" y="0"/>
                </a:moveTo>
                <a:lnTo>
                  <a:pt x="0" y="0"/>
                </a:lnTo>
                <a:lnTo>
                  <a:pt x="0" y="8188558"/>
                </a:lnTo>
                <a:lnTo>
                  <a:pt x="21999111" y="8188558"/>
                </a:lnTo>
                <a:lnTo>
                  <a:pt x="21999111" y="0"/>
                </a:lnTo>
                <a:close/>
              </a:path>
            </a:pathLst>
          </a:custGeom>
          <a:blipFill>
            <a:blip r:embed="rId3"/>
            <a:stretch>
              <a:fillRect l="0" t="0" r="0" b="0"/>
            </a:stretch>
          </a:blipFill>
        </p:spPr>
      </p:sp>
      <p:sp>
        <p:nvSpPr>
          <p:cNvPr name="Freeform 5" id="5"/>
          <p:cNvSpPr/>
          <p:nvPr/>
        </p:nvSpPr>
        <p:spPr>
          <a:xfrm flipH="false" flipV="false" rot="-1514053">
            <a:off x="16526458" y="-2930840"/>
            <a:ext cx="8620118" cy="5861680"/>
          </a:xfrm>
          <a:custGeom>
            <a:avLst/>
            <a:gdLst/>
            <a:ahLst/>
            <a:cxnLst/>
            <a:rect r="r" b="b" t="t" l="l"/>
            <a:pathLst>
              <a:path h="5861680" w="8620118">
                <a:moveTo>
                  <a:pt x="0" y="0"/>
                </a:moveTo>
                <a:lnTo>
                  <a:pt x="8620118" y="0"/>
                </a:lnTo>
                <a:lnTo>
                  <a:pt x="8620118" y="5861680"/>
                </a:lnTo>
                <a:lnTo>
                  <a:pt x="0" y="5861680"/>
                </a:lnTo>
                <a:lnTo>
                  <a:pt x="0" y="0"/>
                </a:lnTo>
                <a:close/>
              </a:path>
            </a:pathLst>
          </a:custGeom>
          <a:blipFill>
            <a:blip r:embed="rId4"/>
            <a:stretch>
              <a:fillRect l="0" t="0" r="0" b="0"/>
            </a:stretch>
          </a:blipFill>
        </p:spPr>
      </p:sp>
      <p:sp>
        <p:nvSpPr>
          <p:cNvPr name="Freeform 6" id="6"/>
          <p:cNvSpPr/>
          <p:nvPr/>
        </p:nvSpPr>
        <p:spPr>
          <a:xfrm flipH="false" flipV="false" rot="-3961849">
            <a:off x="234867" y="10803198"/>
            <a:ext cx="8620118" cy="5861680"/>
          </a:xfrm>
          <a:custGeom>
            <a:avLst/>
            <a:gdLst/>
            <a:ahLst/>
            <a:cxnLst/>
            <a:rect r="r" b="b" t="t" l="l"/>
            <a:pathLst>
              <a:path h="5861680" w="8620118">
                <a:moveTo>
                  <a:pt x="0" y="0"/>
                </a:moveTo>
                <a:lnTo>
                  <a:pt x="8620118" y="0"/>
                </a:lnTo>
                <a:lnTo>
                  <a:pt x="8620118" y="5861680"/>
                </a:lnTo>
                <a:lnTo>
                  <a:pt x="0" y="5861680"/>
                </a:lnTo>
                <a:lnTo>
                  <a:pt x="0" y="0"/>
                </a:lnTo>
                <a:close/>
              </a:path>
            </a:pathLst>
          </a:custGeom>
          <a:blipFill>
            <a:blip r:embed="rId4"/>
            <a:stretch>
              <a:fillRect l="0" t="0" r="0" b="0"/>
            </a:stretch>
          </a:blipFill>
        </p:spPr>
      </p:sp>
      <p:sp>
        <p:nvSpPr>
          <p:cNvPr name="Freeform 7" id="7"/>
          <p:cNvSpPr/>
          <p:nvPr/>
        </p:nvSpPr>
        <p:spPr>
          <a:xfrm flipH="true" flipV="false" rot="0">
            <a:off x="-3571838" y="3229622"/>
            <a:ext cx="9201076" cy="15239878"/>
          </a:xfrm>
          <a:custGeom>
            <a:avLst/>
            <a:gdLst/>
            <a:ahLst/>
            <a:cxnLst/>
            <a:rect r="r" b="b" t="t" l="l"/>
            <a:pathLst>
              <a:path h="15239878" w="9201076">
                <a:moveTo>
                  <a:pt x="9201076" y="0"/>
                </a:moveTo>
                <a:lnTo>
                  <a:pt x="0" y="0"/>
                </a:lnTo>
                <a:lnTo>
                  <a:pt x="0" y="15239878"/>
                </a:lnTo>
                <a:lnTo>
                  <a:pt x="9201076" y="15239878"/>
                </a:lnTo>
                <a:lnTo>
                  <a:pt x="9201076" y="0"/>
                </a:lnTo>
                <a:close/>
              </a:path>
            </a:pathLst>
          </a:custGeom>
          <a:blipFill>
            <a:blip r:embed="rId5"/>
            <a:stretch>
              <a:fillRect l="0" t="0" r="0" b="0"/>
            </a:stretch>
          </a:blipFill>
        </p:spPr>
      </p:sp>
      <p:sp>
        <p:nvSpPr>
          <p:cNvPr name="Freeform 8" id="8"/>
          <p:cNvSpPr/>
          <p:nvPr/>
        </p:nvSpPr>
        <p:spPr>
          <a:xfrm flipH="false" flipV="false" rot="0">
            <a:off x="2797137" y="716107"/>
            <a:ext cx="12353651" cy="8854787"/>
          </a:xfrm>
          <a:custGeom>
            <a:avLst/>
            <a:gdLst/>
            <a:ahLst/>
            <a:cxnLst/>
            <a:rect r="r" b="b" t="t" l="l"/>
            <a:pathLst>
              <a:path h="8854787" w="12353651">
                <a:moveTo>
                  <a:pt x="0" y="0"/>
                </a:moveTo>
                <a:lnTo>
                  <a:pt x="12353651" y="0"/>
                </a:lnTo>
                <a:lnTo>
                  <a:pt x="12353651" y="8854786"/>
                </a:lnTo>
                <a:lnTo>
                  <a:pt x="0" y="8854786"/>
                </a:lnTo>
                <a:lnTo>
                  <a:pt x="0" y="0"/>
                </a:lnTo>
                <a:close/>
              </a:path>
            </a:pathLst>
          </a:custGeom>
          <a:blipFill>
            <a:blip r:embed="rId6"/>
            <a:stretch>
              <a:fillRect l="0" t="0" r="0" b="-3937"/>
            </a:stretch>
          </a:blipFill>
        </p:spPr>
      </p:sp>
      <p:sp>
        <p:nvSpPr>
          <p:cNvPr name="TextBox 9" id="9"/>
          <p:cNvSpPr txBox="true"/>
          <p:nvPr/>
        </p:nvSpPr>
        <p:spPr>
          <a:xfrm rot="0">
            <a:off x="3162859" y="3052009"/>
            <a:ext cx="11962282" cy="3782393"/>
          </a:xfrm>
          <a:prstGeom prst="rect">
            <a:avLst/>
          </a:prstGeom>
        </p:spPr>
        <p:txBody>
          <a:bodyPr anchor="t" rtlCol="false" tIns="0" lIns="0" bIns="0" rIns="0">
            <a:spAutoFit/>
          </a:bodyPr>
          <a:lstStyle/>
          <a:p>
            <a:pPr algn="ctr">
              <a:lnSpc>
                <a:spcPts val="9960"/>
              </a:lnSpc>
            </a:pPr>
            <a:r>
              <a:rPr lang="en-US" sz="8232" spc="304">
                <a:solidFill>
                  <a:srgbClr val="4F3A2E"/>
                </a:solidFill>
                <a:latin typeface="Romman"/>
              </a:rPr>
              <a:t>Unsupervised Learning</a:t>
            </a:r>
          </a:p>
          <a:p>
            <a:pPr algn="ctr">
              <a:lnSpc>
                <a:spcPts val="9960"/>
              </a:lnSpc>
            </a:pPr>
            <a:r>
              <a:rPr lang="en-US" sz="8232" spc="304">
                <a:solidFill>
                  <a:srgbClr val="4F3A2E"/>
                </a:solidFill>
                <a:latin typeface="Romman"/>
              </a:rPr>
              <a:t>Case Study : Customer Segmentation</a:t>
            </a:r>
          </a:p>
        </p:txBody>
      </p:sp>
      <p:sp>
        <p:nvSpPr>
          <p:cNvPr name="TextBox 10" id="10"/>
          <p:cNvSpPr txBox="true"/>
          <p:nvPr/>
        </p:nvSpPr>
        <p:spPr>
          <a:xfrm rot="0">
            <a:off x="6650474" y="7357069"/>
            <a:ext cx="4987052" cy="448215"/>
          </a:xfrm>
          <a:prstGeom prst="rect">
            <a:avLst/>
          </a:prstGeom>
        </p:spPr>
        <p:txBody>
          <a:bodyPr anchor="t" rtlCol="false" tIns="0" lIns="0" bIns="0" rIns="0">
            <a:spAutoFit/>
          </a:bodyPr>
          <a:lstStyle/>
          <a:p>
            <a:pPr algn="ctr">
              <a:lnSpc>
                <a:spcPts val="3645"/>
              </a:lnSpc>
              <a:spcBef>
                <a:spcPct val="0"/>
              </a:spcBef>
            </a:pPr>
            <a:r>
              <a:rPr lang="en-US" sz="2603" spc="-52">
                <a:solidFill>
                  <a:srgbClr val="4F3A2E"/>
                </a:solidFill>
                <a:latin typeface="Open Sans"/>
              </a:rPr>
              <a:t>Filbert Leonardo</a:t>
            </a:r>
          </a:p>
        </p:txBody>
      </p:sp>
      <p:sp>
        <p:nvSpPr>
          <p:cNvPr name="Freeform 11" id="11"/>
          <p:cNvSpPr/>
          <p:nvPr/>
        </p:nvSpPr>
        <p:spPr>
          <a:xfrm flipH="false" flipV="false" rot="-1514053">
            <a:off x="-5115426" y="-4598097"/>
            <a:ext cx="8620118" cy="5861680"/>
          </a:xfrm>
          <a:custGeom>
            <a:avLst/>
            <a:gdLst/>
            <a:ahLst/>
            <a:cxnLst/>
            <a:rect r="r" b="b" t="t" l="l"/>
            <a:pathLst>
              <a:path h="5861680" w="8620118">
                <a:moveTo>
                  <a:pt x="0" y="0"/>
                </a:moveTo>
                <a:lnTo>
                  <a:pt x="8620118" y="0"/>
                </a:lnTo>
                <a:lnTo>
                  <a:pt x="8620118" y="5861680"/>
                </a:lnTo>
                <a:lnTo>
                  <a:pt x="0" y="5861680"/>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false" flipV="false" rot="-1388192">
            <a:off x="-4574024" y="-5815756"/>
            <a:ext cx="10007138" cy="7280193"/>
          </a:xfrm>
          <a:custGeom>
            <a:avLst/>
            <a:gdLst/>
            <a:ahLst/>
            <a:cxnLst/>
            <a:rect r="r" b="b" t="t" l="l"/>
            <a:pathLst>
              <a:path h="7280193" w="10007138">
                <a:moveTo>
                  <a:pt x="0" y="0"/>
                </a:moveTo>
                <a:lnTo>
                  <a:pt x="10007138" y="0"/>
                </a:lnTo>
                <a:lnTo>
                  <a:pt x="10007138" y="7280193"/>
                </a:lnTo>
                <a:lnTo>
                  <a:pt x="0" y="7280193"/>
                </a:lnTo>
                <a:lnTo>
                  <a:pt x="0" y="0"/>
                </a:lnTo>
                <a:close/>
              </a:path>
            </a:pathLst>
          </a:custGeom>
          <a:blipFill>
            <a:blip r:embed="rId3"/>
            <a:stretch>
              <a:fillRect l="0" t="0" r="0" b="0"/>
            </a:stretch>
          </a:blipFill>
        </p:spPr>
      </p:sp>
      <p:sp>
        <p:nvSpPr>
          <p:cNvPr name="Freeform 4" id="4"/>
          <p:cNvSpPr/>
          <p:nvPr/>
        </p:nvSpPr>
        <p:spPr>
          <a:xfrm flipH="false" flipV="false" rot="0">
            <a:off x="1028700" y="2441923"/>
            <a:ext cx="9464563" cy="5840987"/>
          </a:xfrm>
          <a:custGeom>
            <a:avLst/>
            <a:gdLst/>
            <a:ahLst/>
            <a:cxnLst/>
            <a:rect r="r" b="b" t="t" l="l"/>
            <a:pathLst>
              <a:path h="5840987" w="9464563">
                <a:moveTo>
                  <a:pt x="0" y="0"/>
                </a:moveTo>
                <a:lnTo>
                  <a:pt x="9464563" y="0"/>
                </a:lnTo>
                <a:lnTo>
                  <a:pt x="9464563" y="5840987"/>
                </a:lnTo>
                <a:lnTo>
                  <a:pt x="0" y="5840987"/>
                </a:lnTo>
                <a:lnTo>
                  <a:pt x="0" y="0"/>
                </a:lnTo>
                <a:close/>
              </a:path>
            </a:pathLst>
          </a:custGeom>
          <a:blipFill>
            <a:blip r:embed="rId4"/>
            <a:stretch>
              <a:fillRect l="0" t="0" r="0" b="0"/>
            </a:stretch>
          </a:blipFill>
        </p:spPr>
      </p:sp>
      <p:sp>
        <p:nvSpPr>
          <p:cNvPr name="TextBox 5" id="5"/>
          <p:cNvSpPr txBox="true"/>
          <p:nvPr/>
        </p:nvSpPr>
        <p:spPr>
          <a:xfrm rot="0">
            <a:off x="1740182" y="1152922"/>
            <a:ext cx="14807637"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Berikut </a:t>
            </a:r>
            <a:r>
              <a:rPr lang="en-US" sz="2300" spc="-46">
                <a:solidFill>
                  <a:srgbClr val="4F3A2E"/>
                </a:solidFill>
                <a:latin typeface="Open Sans Bold"/>
              </a:rPr>
              <a:t>visualisasi data</a:t>
            </a:r>
            <a:r>
              <a:rPr lang="en-US" sz="2300" spc="-46">
                <a:solidFill>
                  <a:srgbClr val="4F3A2E"/>
                </a:solidFill>
                <a:latin typeface="Open Sans"/>
              </a:rPr>
              <a:t> setelah data ditransformasi menggunakan </a:t>
            </a:r>
            <a:r>
              <a:rPr lang="en-US" sz="2300" spc="-46">
                <a:solidFill>
                  <a:srgbClr val="4F3A2E"/>
                </a:solidFill>
                <a:latin typeface="Open Sans Bold"/>
              </a:rPr>
              <a:t>PCA</a:t>
            </a:r>
          </a:p>
        </p:txBody>
      </p:sp>
      <p:sp>
        <p:nvSpPr>
          <p:cNvPr name="TextBox 6" id="6"/>
          <p:cNvSpPr txBox="true"/>
          <p:nvPr/>
        </p:nvSpPr>
        <p:spPr>
          <a:xfrm rot="0">
            <a:off x="10493263" y="3292279"/>
            <a:ext cx="7308689" cy="43897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Hasil cos2 yang tinggi untuk variabel avg_consumption, avg_monetary, frequency, dan freq_last3mo menunjukkan bahwa variabel-variabel ini sangat baik dalam menjelaskan variasi dalam komponen utama (PC). Hal ini penting dalam konteks customer segmentation karena variabel-variabel ini mungkin memiliki pengaruh yang signifikan dalam membedakan dan mengelompokkan pelanggan. Di sisi lain, youngest_kid_age_join dengan cos2 yang rendah menunjukkan bahwa variabel ini tidak begitu penting dalam menjelaskan variasi dalam PC pertama.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578" t="-12611" r="-4244" b="-19104"/>
            </a:stretch>
          </a:blipFill>
        </p:spPr>
      </p:sp>
      <p:sp>
        <p:nvSpPr>
          <p:cNvPr name="Freeform 3" id="3"/>
          <p:cNvSpPr/>
          <p:nvPr/>
        </p:nvSpPr>
        <p:spPr>
          <a:xfrm flipH="false" flipV="false" rot="0">
            <a:off x="3620779" y="1028700"/>
            <a:ext cx="11046443" cy="8229600"/>
          </a:xfrm>
          <a:custGeom>
            <a:avLst/>
            <a:gdLst/>
            <a:ahLst/>
            <a:cxnLst/>
            <a:rect r="r" b="b" t="t" l="l"/>
            <a:pathLst>
              <a:path h="8229600" w="11046443">
                <a:moveTo>
                  <a:pt x="0" y="0"/>
                </a:moveTo>
                <a:lnTo>
                  <a:pt x="11046442" y="0"/>
                </a:lnTo>
                <a:lnTo>
                  <a:pt x="11046442" y="8229600"/>
                </a:lnTo>
                <a:lnTo>
                  <a:pt x="0" y="8229600"/>
                </a:lnTo>
                <a:lnTo>
                  <a:pt x="0" y="0"/>
                </a:lnTo>
                <a:close/>
              </a:path>
            </a:pathLst>
          </a:custGeom>
          <a:blipFill>
            <a:blip r:embed="rId3"/>
            <a:stretch>
              <a:fillRect l="0" t="0" r="0" b="0"/>
            </a:stretch>
          </a:blipFill>
        </p:spPr>
      </p:sp>
      <p:sp>
        <p:nvSpPr>
          <p:cNvPr name="TextBox 4" id="4"/>
          <p:cNvSpPr txBox="true"/>
          <p:nvPr/>
        </p:nvSpPr>
        <p:spPr>
          <a:xfrm rot="0">
            <a:off x="4727362" y="4048628"/>
            <a:ext cx="8833276" cy="2170694"/>
          </a:xfrm>
          <a:prstGeom prst="rect">
            <a:avLst/>
          </a:prstGeom>
        </p:spPr>
        <p:txBody>
          <a:bodyPr anchor="t" rtlCol="false" tIns="0" lIns="0" bIns="0" rIns="0">
            <a:spAutoFit/>
          </a:bodyPr>
          <a:lstStyle/>
          <a:p>
            <a:pPr algn="ctr" marL="0" indent="0" lvl="0">
              <a:lnSpc>
                <a:spcPts val="17101"/>
              </a:lnSpc>
              <a:spcBef>
                <a:spcPct val="0"/>
              </a:spcBef>
            </a:pPr>
            <a:r>
              <a:rPr lang="en-US" sz="14133" spc="522">
                <a:solidFill>
                  <a:srgbClr val="4F3A2E"/>
                </a:solidFill>
                <a:latin typeface="Romman"/>
              </a:rPr>
              <a:t>K-Means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false" flipV="false" rot="1043197">
            <a:off x="-2527409" y="8748748"/>
            <a:ext cx="11046443" cy="8229600"/>
          </a:xfrm>
          <a:custGeom>
            <a:avLst/>
            <a:gdLst/>
            <a:ahLst/>
            <a:cxnLst/>
            <a:rect r="r" b="b" t="t" l="l"/>
            <a:pathLst>
              <a:path h="8229600" w="11046443">
                <a:moveTo>
                  <a:pt x="0" y="0"/>
                </a:moveTo>
                <a:lnTo>
                  <a:pt x="11046443" y="0"/>
                </a:lnTo>
                <a:lnTo>
                  <a:pt x="1104644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79753" y="1856739"/>
            <a:ext cx="10651540" cy="6573522"/>
          </a:xfrm>
          <a:custGeom>
            <a:avLst/>
            <a:gdLst/>
            <a:ahLst/>
            <a:cxnLst/>
            <a:rect r="r" b="b" t="t" l="l"/>
            <a:pathLst>
              <a:path h="6573522" w="10651540">
                <a:moveTo>
                  <a:pt x="0" y="0"/>
                </a:moveTo>
                <a:lnTo>
                  <a:pt x="10651540" y="0"/>
                </a:lnTo>
                <a:lnTo>
                  <a:pt x="10651540" y="6573522"/>
                </a:lnTo>
                <a:lnTo>
                  <a:pt x="0" y="6573522"/>
                </a:lnTo>
                <a:lnTo>
                  <a:pt x="0" y="0"/>
                </a:lnTo>
                <a:close/>
              </a:path>
            </a:pathLst>
          </a:custGeom>
          <a:blipFill>
            <a:blip r:embed="rId4"/>
            <a:stretch>
              <a:fillRect l="0" t="0" r="0" b="0"/>
            </a:stretch>
          </a:blipFill>
        </p:spPr>
      </p:sp>
      <p:sp>
        <p:nvSpPr>
          <p:cNvPr name="TextBox 5" id="5"/>
          <p:cNvSpPr txBox="true"/>
          <p:nvPr/>
        </p:nvSpPr>
        <p:spPr>
          <a:xfrm rot="0">
            <a:off x="1740182" y="639446"/>
            <a:ext cx="14807637"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Berikut </a:t>
            </a:r>
            <a:r>
              <a:rPr lang="en-US" sz="2300" spc="-46">
                <a:solidFill>
                  <a:srgbClr val="4F3A2E"/>
                </a:solidFill>
                <a:latin typeface="Open Sans Bold"/>
              </a:rPr>
              <a:t>visualisasi data</a:t>
            </a:r>
            <a:r>
              <a:rPr lang="en-US" sz="2300" spc="-46">
                <a:solidFill>
                  <a:srgbClr val="4F3A2E"/>
                </a:solidFill>
                <a:latin typeface="Open Sans"/>
              </a:rPr>
              <a:t> setelah data discaling dan dilakukan clustering dengan </a:t>
            </a:r>
            <a:r>
              <a:rPr lang="en-US" sz="2300" spc="-46">
                <a:solidFill>
                  <a:srgbClr val="4F3A2E"/>
                </a:solidFill>
                <a:latin typeface="Open Sans Bold"/>
              </a:rPr>
              <a:t>KMeans</a:t>
            </a:r>
          </a:p>
        </p:txBody>
      </p:sp>
      <p:sp>
        <p:nvSpPr>
          <p:cNvPr name="TextBox 6" id="6"/>
          <p:cNvSpPr txBox="true"/>
          <p:nvPr/>
        </p:nvSpPr>
        <p:spPr>
          <a:xfrm rot="0">
            <a:off x="11372990" y="4754246"/>
            <a:ext cx="5886310"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Saya kelompokkan ke dalam 3 cluster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false" flipV="false" rot="1043197">
            <a:off x="-2527409" y="8748748"/>
            <a:ext cx="11046443" cy="8229600"/>
          </a:xfrm>
          <a:custGeom>
            <a:avLst/>
            <a:gdLst/>
            <a:ahLst/>
            <a:cxnLst/>
            <a:rect r="r" b="b" t="t" l="l"/>
            <a:pathLst>
              <a:path h="8229600" w="11046443">
                <a:moveTo>
                  <a:pt x="0" y="0"/>
                </a:moveTo>
                <a:lnTo>
                  <a:pt x="11046443" y="0"/>
                </a:lnTo>
                <a:lnTo>
                  <a:pt x="1104644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028700" y="1817168"/>
            <a:ext cx="11912522" cy="2422487"/>
          </a:xfrm>
          <a:custGeom>
            <a:avLst/>
            <a:gdLst/>
            <a:ahLst/>
            <a:cxnLst/>
            <a:rect r="r" b="b" t="t" l="l"/>
            <a:pathLst>
              <a:path h="2422487" w="11912522">
                <a:moveTo>
                  <a:pt x="0" y="0"/>
                </a:moveTo>
                <a:lnTo>
                  <a:pt x="11912522" y="0"/>
                </a:lnTo>
                <a:lnTo>
                  <a:pt x="11912522" y="2422488"/>
                </a:lnTo>
                <a:lnTo>
                  <a:pt x="0" y="2422488"/>
                </a:lnTo>
                <a:lnTo>
                  <a:pt x="0" y="0"/>
                </a:lnTo>
                <a:close/>
              </a:path>
            </a:pathLst>
          </a:custGeom>
          <a:blipFill>
            <a:blip r:embed="rId4"/>
            <a:stretch>
              <a:fillRect l="0" t="0" r="0" b="0"/>
            </a:stretch>
          </a:blipFill>
        </p:spPr>
      </p:sp>
      <p:sp>
        <p:nvSpPr>
          <p:cNvPr name="Freeform 5" id="5"/>
          <p:cNvSpPr/>
          <p:nvPr/>
        </p:nvSpPr>
        <p:spPr>
          <a:xfrm flipH="false" flipV="false" rot="0">
            <a:off x="9997443" y="4662545"/>
            <a:ext cx="7844628" cy="4841256"/>
          </a:xfrm>
          <a:custGeom>
            <a:avLst/>
            <a:gdLst/>
            <a:ahLst/>
            <a:cxnLst/>
            <a:rect r="r" b="b" t="t" l="l"/>
            <a:pathLst>
              <a:path h="4841256" w="7844628">
                <a:moveTo>
                  <a:pt x="0" y="0"/>
                </a:moveTo>
                <a:lnTo>
                  <a:pt x="7844628" y="0"/>
                </a:lnTo>
                <a:lnTo>
                  <a:pt x="7844628" y="4841256"/>
                </a:lnTo>
                <a:lnTo>
                  <a:pt x="0" y="4841256"/>
                </a:lnTo>
                <a:lnTo>
                  <a:pt x="0" y="0"/>
                </a:lnTo>
                <a:close/>
              </a:path>
            </a:pathLst>
          </a:custGeom>
          <a:blipFill>
            <a:blip r:embed="rId5"/>
            <a:stretch>
              <a:fillRect l="0" t="0" r="0" b="0"/>
            </a:stretch>
          </a:blipFill>
        </p:spPr>
      </p:sp>
      <p:sp>
        <p:nvSpPr>
          <p:cNvPr name="TextBox 6" id="6"/>
          <p:cNvSpPr txBox="true"/>
          <p:nvPr/>
        </p:nvSpPr>
        <p:spPr>
          <a:xfrm rot="0">
            <a:off x="1740182" y="639446"/>
            <a:ext cx="14807637"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Berikut jumlah clustering dengan </a:t>
            </a:r>
            <a:r>
              <a:rPr lang="en-US" sz="2300" spc="-46">
                <a:solidFill>
                  <a:srgbClr val="4F3A2E"/>
                </a:solidFill>
                <a:latin typeface="Open Sans Bold"/>
              </a:rPr>
              <a:t>KMeans</a:t>
            </a:r>
          </a:p>
        </p:txBody>
      </p:sp>
      <p:sp>
        <p:nvSpPr>
          <p:cNvPr name="TextBox 7" id="7"/>
          <p:cNvSpPr txBox="true"/>
          <p:nvPr/>
        </p:nvSpPr>
        <p:spPr>
          <a:xfrm rot="0">
            <a:off x="2480007" y="5696911"/>
            <a:ext cx="5886310" cy="158940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Dapat terlihat bahwa cluster 3 ini sangat dominan apabila dibandingkan dengan cluster 1 dan 2. Hal ini juga didukung dengan proporsi cluster 3 yang mencapai 60%.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false" flipV="false" rot="0">
            <a:off x="2897508" y="1429848"/>
            <a:ext cx="13169609" cy="8127530"/>
          </a:xfrm>
          <a:custGeom>
            <a:avLst/>
            <a:gdLst/>
            <a:ahLst/>
            <a:cxnLst/>
            <a:rect r="r" b="b" t="t" l="l"/>
            <a:pathLst>
              <a:path h="8127530" w="13169609">
                <a:moveTo>
                  <a:pt x="0" y="0"/>
                </a:moveTo>
                <a:lnTo>
                  <a:pt x="13169609" y="0"/>
                </a:lnTo>
                <a:lnTo>
                  <a:pt x="13169609" y="8127530"/>
                </a:lnTo>
                <a:lnTo>
                  <a:pt x="0" y="8127530"/>
                </a:lnTo>
                <a:lnTo>
                  <a:pt x="0" y="0"/>
                </a:lnTo>
                <a:close/>
              </a:path>
            </a:pathLst>
          </a:custGeom>
          <a:blipFill>
            <a:blip r:embed="rId3"/>
            <a:stretch>
              <a:fillRect l="0" t="0" r="0" b="0"/>
            </a:stretch>
          </a:blipFill>
        </p:spPr>
      </p:sp>
      <p:sp>
        <p:nvSpPr>
          <p:cNvPr name="TextBox 4" id="4"/>
          <p:cNvSpPr txBox="true"/>
          <p:nvPr/>
        </p:nvSpPr>
        <p:spPr>
          <a:xfrm rot="0">
            <a:off x="1740182" y="639446"/>
            <a:ext cx="14807637"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Berikut </a:t>
            </a:r>
            <a:r>
              <a:rPr lang="en-US" sz="2300" spc="-46">
                <a:solidFill>
                  <a:srgbClr val="4F3A2E"/>
                </a:solidFill>
                <a:latin typeface="Open Sans Bold"/>
              </a:rPr>
              <a:t>visualisasi</a:t>
            </a:r>
            <a:r>
              <a:rPr lang="en-US" sz="2300" spc="-46">
                <a:solidFill>
                  <a:srgbClr val="4F3A2E"/>
                </a:solidFill>
                <a:latin typeface="Open Sans"/>
              </a:rPr>
              <a:t> titik tengah atau rata-rata dari masing-masing variabel pada masing-masing klaster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graphicFrame>
        <p:nvGraphicFramePr>
          <p:cNvPr name="Table 3" id="3"/>
          <p:cNvGraphicFramePr>
            <a:graphicFrameLocks noGrp="true"/>
          </p:cNvGraphicFramePr>
          <p:nvPr/>
        </p:nvGraphicFramePr>
        <p:xfrm>
          <a:off x="748288" y="1875563"/>
          <a:ext cx="16791425" cy="6535875"/>
        </p:xfrm>
        <a:graphic>
          <a:graphicData uri="http://schemas.openxmlformats.org/drawingml/2006/table">
            <a:tbl>
              <a:tblPr/>
              <a:tblGrid>
                <a:gridCol w="1128584"/>
                <a:gridCol w="1417332"/>
                <a:gridCol w="1441395"/>
                <a:gridCol w="1465457"/>
                <a:gridCol w="1513582"/>
                <a:gridCol w="1480692"/>
                <a:gridCol w="1329910"/>
                <a:gridCol w="1465457"/>
                <a:gridCol w="1297020"/>
                <a:gridCol w="1393270"/>
                <a:gridCol w="1393270"/>
                <a:gridCol w="1465457"/>
              </a:tblGrid>
              <a:tr h="2359552">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cluster</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NoChild</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tenure_months</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youngest_kid_age_join</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recency</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frequency</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avg_monthly_frequency</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monetary</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avg_monetary</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avg_interpurchase</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freq_last3mo</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nSpc>
                          <a:spcPts val="2799"/>
                        </a:lnSpc>
                      </a:pPr>
                      <a:r>
                        <a:rPr lang="en-US" sz="1999">
                          <a:solidFill>
                            <a:srgbClr val="000000"/>
                          </a:solidFill>
                          <a:latin typeface="Open Sans Bold"/>
                        </a:rPr>
                        <a:t>  avg_consumption</a:t>
                      </a:r>
                    </a:p>
                    <a:p>
                      <a:pPr>
                        <a:lnSpc>
                          <a:spcPts val="2799"/>
                        </a:lnSpc>
                      </a:pPr>
                      <a:r>
                        <a:rPr lang="en-US" sz="1999">
                          <a:solidFill>
                            <a:srgbClr val="000000"/>
                          </a:solidFill>
                          <a:latin typeface="Open Sans Bold"/>
                        </a:rPr>
                        <a:t>  </a:t>
                      </a:r>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33052">
                <a:tc>
                  <a:txBody>
                    <a:bodyPr anchor="t" rtlCol="false"/>
                    <a:lstStyle/>
                    <a:p>
                      <a:pPr algn="ctr">
                        <a:lnSpc>
                          <a:spcPts val="2799"/>
                        </a:lnSpc>
                        <a:defRPr/>
                      </a:pPr>
                      <a:r>
                        <a:rPr lang="en-US" sz="1999">
                          <a:solidFill>
                            <a:srgbClr val="000000"/>
                          </a:solidFill>
                          <a:latin typeface="Open Sans Bold"/>
                        </a:rPr>
                        <a:t>1</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4AAD"/>
                          </a:solidFill>
                          <a:latin typeface="Open Sans Bold"/>
                        </a:rPr>
                        <a:t>1.444568</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4AAD"/>
                          </a:solidFill>
                          <a:latin typeface="Open Sans Bold"/>
                        </a:rPr>
                        <a:t>19.604664</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BF63"/>
                          </a:solidFill>
                          <a:latin typeface="Open Sans Bold"/>
                        </a:rPr>
                        <a:t>1.816649</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BF63"/>
                          </a:solidFill>
                          <a:latin typeface="Open Sans Bold"/>
                        </a:rPr>
                        <a:t>26.3065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BF63"/>
                          </a:solidFill>
                          <a:latin typeface="Open Sans Bold"/>
                        </a:rPr>
                        <a:t>4.913353</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CB6CE6"/>
                          </a:solidFill>
                          <a:latin typeface="Open Sans Bold"/>
                        </a:rPr>
                        <a:t>1.31216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BF63"/>
                          </a:solidFill>
                          <a:latin typeface="Open Sans Bold"/>
                        </a:rPr>
                        <a:t>4226.531</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4AAD"/>
                          </a:solidFill>
                          <a:latin typeface="Open Sans Bold"/>
                        </a:rPr>
                        <a:t>918.1267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4AAD"/>
                          </a:solidFill>
                          <a:latin typeface="Open Sans Bold"/>
                        </a:rPr>
                        <a:t>34.05387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BF63"/>
                          </a:solidFill>
                          <a:latin typeface="Open Sans Bold"/>
                        </a:rPr>
                        <a:t>2.599422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4AAD"/>
                          </a:solidFill>
                          <a:latin typeface="Open Sans Bold"/>
                        </a:rPr>
                        <a:t>35.93057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44855">
                <a:tc>
                  <a:txBody>
                    <a:bodyPr anchor="t" rtlCol="false"/>
                    <a:lstStyle/>
                    <a:p>
                      <a:pPr algn="ctr">
                        <a:lnSpc>
                          <a:spcPts val="2799"/>
                        </a:lnSpc>
                        <a:defRPr/>
                      </a:pPr>
                      <a:r>
                        <a:rPr lang="en-US" sz="1999">
                          <a:solidFill>
                            <a:srgbClr val="000000"/>
                          </a:solidFill>
                          <a:latin typeface="Open Sans Bold"/>
                        </a:rPr>
                        <a:t>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BF63"/>
                          </a:solidFill>
                          <a:latin typeface="Open Sans Bold"/>
                        </a:rPr>
                        <a:t>1.243233</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BF63"/>
                          </a:solidFill>
                          <a:latin typeface="Open Sans Bold"/>
                        </a:rPr>
                        <a:t>12.601615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CB6CE6"/>
                          </a:solidFill>
                          <a:latin typeface="Open Sans Bold"/>
                        </a:rPr>
                        <a:t>1.619387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CB6CE6"/>
                          </a:solidFill>
                          <a:latin typeface="Open Sans Bold"/>
                        </a:rPr>
                        <a:t>10.33636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4AAD"/>
                          </a:solidFill>
                          <a:latin typeface="Open Sans Bold"/>
                        </a:rPr>
                        <a:t>14.973297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4AAD"/>
                          </a:solidFill>
                          <a:latin typeface="Open Sans Bold"/>
                        </a:rPr>
                        <a:t>3.095126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4AAD"/>
                          </a:solidFill>
                          <a:latin typeface="Open Sans Bold"/>
                        </a:rPr>
                        <a:t>4502.305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BF63"/>
                          </a:solidFill>
                          <a:latin typeface="Open Sans Bold"/>
                        </a:rPr>
                        <a:t>316.9715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CB6CE6"/>
                          </a:solidFill>
                          <a:latin typeface="Open Sans Bold"/>
                        </a:rPr>
                        <a:t>10.87503</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4AAD"/>
                          </a:solidFill>
                          <a:latin typeface="Open Sans Bold"/>
                        </a:rPr>
                        <a:t>8.659401</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CB6CE6"/>
                          </a:solidFill>
                          <a:latin typeface="Open Sans Bold"/>
                        </a:rPr>
                        <a:t>12.41967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98416">
                <a:tc>
                  <a:txBody>
                    <a:bodyPr anchor="t" rtlCol="false"/>
                    <a:lstStyle/>
                    <a:p>
                      <a:pPr algn="ctr">
                        <a:lnSpc>
                          <a:spcPts val="2799"/>
                        </a:lnSpc>
                        <a:defRPr/>
                      </a:pPr>
                      <a:r>
                        <a:rPr lang="en-US" sz="1999">
                          <a:solidFill>
                            <a:srgbClr val="000000"/>
                          </a:solidFill>
                          <a:latin typeface="Open Sans Bold"/>
                        </a:rPr>
                        <a:t>3</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CB6CE6"/>
                          </a:solidFill>
                          <a:latin typeface="Open Sans Bold"/>
                        </a:rPr>
                        <a:t>1.118233</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CB6CE6"/>
                          </a:solidFill>
                          <a:latin typeface="Open Sans Bold"/>
                        </a:rPr>
                        <a:t>9.776695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4AAD"/>
                          </a:solidFill>
                          <a:latin typeface="Open Sans Bold"/>
                        </a:rPr>
                        <a:t>2.063196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4AAD"/>
                          </a:solidFill>
                          <a:latin typeface="Open Sans Bold"/>
                        </a:rPr>
                        <a:t>30.99606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CB6CE6"/>
                          </a:solidFill>
                          <a:latin typeface="Open Sans Bold"/>
                        </a:rPr>
                        <a:t>4.11349</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BF63"/>
                          </a:solidFill>
                          <a:latin typeface="Open Sans Bold"/>
                        </a:rPr>
                        <a:t>1.495087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CB6CE6"/>
                          </a:solidFill>
                          <a:latin typeface="Open Sans Bold"/>
                        </a:rPr>
                        <a:t>1292.776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CB6CE6"/>
                          </a:solidFill>
                          <a:latin typeface="Open Sans Bold"/>
                        </a:rPr>
                        <a:t>310.9229</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BF63"/>
                          </a:solidFill>
                          <a:latin typeface="Open Sans Bold"/>
                        </a:rPr>
                        <a:t>17.49633</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CB6CE6"/>
                          </a:solidFill>
                          <a:latin typeface="Open Sans Bold"/>
                        </a:rPr>
                        <a:t>2.560065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BF63"/>
                          </a:solidFill>
                          <a:latin typeface="Open Sans Bold"/>
                        </a:rPr>
                        <a:t>12.46182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pSp>
        <p:nvGrpSpPr>
          <p:cNvPr name="Group 4" id="4"/>
          <p:cNvGrpSpPr/>
          <p:nvPr/>
        </p:nvGrpSpPr>
        <p:grpSpPr>
          <a:xfrm rot="0">
            <a:off x="3744665" y="8780833"/>
            <a:ext cx="3126583" cy="341629"/>
            <a:chOff x="0" y="0"/>
            <a:chExt cx="4168777" cy="455506"/>
          </a:xfrm>
        </p:grpSpPr>
        <p:sp>
          <p:nvSpPr>
            <p:cNvPr name="TextBox 5" id="5"/>
            <p:cNvSpPr txBox="true"/>
            <p:nvPr/>
          </p:nvSpPr>
          <p:spPr>
            <a:xfrm rot="0">
              <a:off x="0" y="-47625"/>
              <a:ext cx="4168777" cy="503131"/>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Terendah</a:t>
              </a:r>
            </a:p>
          </p:txBody>
        </p:sp>
        <p:grpSp>
          <p:nvGrpSpPr>
            <p:cNvPr name="Group 6" id="6"/>
            <p:cNvGrpSpPr/>
            <p:nvPr/>
          </p:nvGrpSpPr>
          <p:grpSpPr>
            <a:xfrm rot="0">
              <a:off x="547490" y="45090"/>
              <a:ext cx="365326" cy="36532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6CE6"/>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220"/>
                  </a:lnSpc>
                </a:pPr>
              </a:p>
            </p:txBody>
          </p:sp>
        </p:grpSp>
      </p:grpSp>
      <p:sp>
        <p:nvSpPr>
          <p:cNvPr name="TextBox 9" id="9"/>
          <p:cNvSpPr txBox="true"/>
          <p:nvPr/>
        </p:nvSpPr>
        <p:spPr>
          <a:xfrm rot="0">
            <a:off x="1740182" y="810260"/>
            <a:ext cx="14807637"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Berikut hasil </a:t>
            </a:r>
            <a:r>
              <a:rPr lang="en-US" sz="2300" spc="-46">
                <a:solidFill>
                  <a:srgbClr val="4F3A2E"/>
                </a:solidFill>
                <a:latin typeface="Open Sans Bold"/>
              </a:rPr>
              <a:t>Profilling</a:t>
            </a:r>
          </a:p>
        </p:txBody>
      </p:sp>
      <p:grpSp>
        <p:nvGrpSpPr>
          <p:cNvPr name="Group 10" id="10"/>
          <p:cNvGrpSpPr/>
          <p:nvPr/>
        </p:nvGrpSpPr>
        <p:grpSpPr>
          <a:xfrm rot="0">
            <a:off x="7406188" y="8780833"/>
            <a:ext cx="3126583" cy="341629"/>
            <a:chOff x="0" y="0"/>
            <a:chExt cx="4168777" cy="455506"/>
          </a:xfrm>
        </p:grpSpPr>
        <p:sp>
          <p:nvSpPr>
            <p:cNvPr name="TextBox 11" id="11"/>
            <p:cNvSpPr txBox="true"/>
            <p:nvPr/>
          </p:nvSpPr>
          <p:spPr>
            <a:xfrm rot="0">
              <a:off x="0" y="-47625"/>
              <a:ext cx="4168777" cy="503131"/>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Menengah</a:t>
              </a:r>
            </a:p>
          </p:txBody>
        </p:sp>
        <p:grpSp>
          <p:nvGrpSpPr>
            <p:cNvPr name="Group 12" id="12"/>
            <p:cNvGrpSpPr/>
            <p:nvPr/>
          </p:nvGrpSpPr>
          <p:grpSpPr>
            <a:xfrm rot="0">
              <a:off x="547490" y="45090"/>
              <a:ext cx="365326" cy="36532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220"/>
                  </a:lnSpc>
                </a:pPr>
              </a:p>
            </p:txBody>
          </p:sp>
        </p:grpSp>
      </p:grpSp>
      <p:grpSp>
        <p:nvGrpSpPr>
          <p:cNvPr name="Group 15" id="15"/>
          <p:cNvGrpSpPr/>
          <p:nvPr/>
        </p:nvGrpSpPr>
        <p:grpSpPr>
          <a:xfrm rot="0">
            <a:off x="11636364" y="8780833"/>
            <a:ext cx="3126583" cy="341629"/>
            <a:chOff x="0" y="0"/>
            <a:chExt cx="4168777" cy="455506"/>
          </a:xfrm>
        </p:grpSpPr>
        <p:sp>
          <p:nvSpPr>
            <p:cNvPr name="TextBox 16" id="16"/>
            <p:cNvSpPr txBox="true"/>
            <p:nvPr/>
          </p:nvSpPr>
          <p:spPr>
            <a:xfrm rot="0">
              <a:off x="0" y="-47625"/>
              <a:ext cx="4168777" cy="503131"/>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Tertinggi</a:t>
              </a:r>
            </a:p>
          </p:txBody>
        </p:sp>
        <p:grpSp>
          <p:nvGrpSpPr>
            <p:cNvPr name="Group 17" id="17"/>
            <p:cNvGrpSpPr/>
            <p:nvPr/>
          </p:nvGrpSpPr>
          <p:grpSpPr>
            <a:xfrm rot="0">
              <a:off x="547490" y="45090"/>
              <a:ext cx="365326" cy="36532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220"/>
                  </a:lnSpc>
                </a:pPr>
              </a:p>
            </p:txBody>
          </p:sp>
        </p:gr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578" t="-12611" r="-4244" b="-19104"/>
            </a:stretch>
          </a:blipFill>
        </p:spPr>
      </p:sp>
      <p:sp>
        <p:nvSpPr>
          <p:cNvPr name="Freeform 3" id="3"/>
          <p:cNvSpPr/>
          <p:nvPr/>
        </p:nvSpPr>
        <p:spPr>
          <a:xfrm flipH="false" flipV="false" rot="0">
            <a:off x="3620779" y="1028700"/>
            <a:ext cx="11046443" cy="8229600"/>
          </a:xfrm>
          <a:custGeom>
            <a:avLst/>
            <a:gdLst/>
            <a:ahLst/>
            <a:cxnLst/>
            <a:rect r="r" b="b" t="t" l="l"/>
            <a:pathLst>
              <a:path h="8229600" w="11046443">
                <a:moveTo>
                  <a:pt x="0" y="0"/>
                </a:moveTo>
                <a:lnTo>
                  <a:pt x="11046442" y="0"/>
                </a:lnTo>
                <a:lnTo>
                  <a:pt x="11046442" y="8229600"/>
                </a:lnTo>
                <a:lnTo>
                  <a:pt x="0" y="8229600"/>
                </a:lnTo>
                <a:lnTo>
                  <a:pt x="0" y="0"/>
                </a:lnTo>
                <a:close/>
              </a:path>
            </a:pathLst>
          </a:custGeom>
          <a:blipFill>
            <a:blip r:embed="rId3"/>
            <a:stretch>
              <a:fillRect l="0" t="0" r="0" b="0"/>
            </a:stretch>
          </a:blipFill>
        </p:spPr>
      </p:sp>
      <p:sp>
        <p:nvSpPr>
          <p:cNvPr name="TextBox 4" id="4"/>
          <p:cNvSpPr txBox="true"/>
          <p:nvPr/>
        </p:nvSpPr>
        <p:spPr>
          <a:xfrm rot="0">
            <a:off x="4727362" y="3183365"/>
            <a:ext cx="8833276" cy="4340288"/>
          </a:xfrm>
          <a:prstGeom prst="rect">
            <a:avLst/>
          </a:prstGeom>
        </p:spPr>
        <p:txBody>
          <a:bodyPr anchor="t" rtlCol="false" tIns="0" lIns="0" bIns="0" rIns="0">
            <a:spAutoFit/>
          </a:bodyPr>
          <a:lstStyle/>
          <a:p>
            <a:pPr algn="ctr" marL="0" indent="0" lvl="0">
              <a:lnSpc>
                <a:spcPts val="17101"/>
              </a:lnSpc>
              <a:spcBef>
                <a:spcPct val="0"/>
              </a:spcBef>
            </a:pPr>
            <a:r>
              <a:rPr lang="en-US" sz="14133" spc="522">
                <a:solidFill>
                  <a:srgbClr val="4F3A2E"/>
                </a:solidFill>
                <a:latin typeface="Romman"/>
              </a:rPr>
              <a:t>Optimal Cluster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false" flipV="false" rot="1332735">
            <a:off x="-2234301" y="8629533"/>
            <a:ext cx="8905795" cy="3314935"/>
          </a:xfrm>
          <a:custGeom>
            <a:avLst/>
            <a:gdLst/>
            <a:ahLst/>
            <a:cxnLst/>
            <a:rect r="r" b="b" t="t" l="l"/>
            <a:pathLst>
              <a:path h="3314935" w="8905795">
                <a:moveTo>
                  <a:pt x="0" y="0"/>
                </a:moveTo>
                <a:lnTo>
                  <a:pt x="8905795" y="0"/>
                </a:lnTo>
                <a:lnTo>
                  <a:pt x="8905795" y="3314934"/>
                </a:lnTo>
                <a:lnTo>
                  <a:pt x="0" y="3314934"/>
                </a:lnTo>
                <a:lnTo>
                  <a:pt x="0" y="0"/>
                </a:lnTo>
                <a:close/>
              </a:path>
            </a:pathLst>
          </a:custGeom>
          <a:blipFill>
            <a:blip r:embed="rId3"/>
            <a:stretch>
              <a:fillRect l="0" t="0" r="0" b="0"/>
            </a:stretch>
          </a:blipFill>
        </p:spPr>
      </p:sp>
      <p:sp>
        <p:nvSpPr>
          <p:cNvPr name="Freeform 4" id="4"/>
          <p:cNvSpPr/>
          <p:nvPr/>
        </p:nvSpPr>
        <p:spPr>
          <a:xfrm flipH="false" flipV="false" rot="1800104">
            <a:off x="-2567996" y="8827032"/>
            <a:ext cx="7475032" cy="5438086"/>
          </a:xfrm>
          <a:custGeom>
            <a:avLst/>
            <a:gdLst/>
            <a:ahLst/>
            <a:cxnLst/>
            <a:rect r="r" b="b" t="t" l="l"/>
            <a:pathLst>
              <a:path h="5438086" w="7475032">
                <a:moveTo>
                  <a:pt x="0" y="0"/>
                </a:moveTo>
                <a:lnTo>
                  <a:pt x="7475032" y="0"/>
                </a:lnTo>
                <a:lnTo>
                  <a:pt x="7475032" y="5438086"/>
                </a:lnTo>
                <a:lnTo>
                  <a:pt x="0" y="5438086"/>
                </a:lnTo>
                <a:lnTo>
                  <a:pt x="0" y="0"/>
                </a:lnTo>
                <a:close/>
              </a:path>
            </a:pathLst>
          </a:custGeom>
          <a:blipFill>
            <a:blip r:embed="rId4"/>
            <a:stretch>
              <a:fillRect l="0" t="0" r="0" b="0"/>
            </a:stretch>
          </a:blipFill>
        </p:spPr>
      </p:sp>
      <p:sp>
        <p:nvSpPr>
          <p:cNvPr name="Freeform 5" id="5"/>
          <p:cNvSpPr/>
          <p:nvPr/>
        </p:nvSpPr>
        <p:spPr>
          <a:xfrm flipH="false" flipV="false" rot="0">
            <a:off x="7231981" y="2655638"/>
            <a:ext cx="9464563" cy="5840987"/>
          </a:xfrm>
          <a:custGeom>
            <a:avLst/>
            <a:gdLst/>
            <a:ahLst/>
            <a:cxnLst/>
            <a:rect r="r" b="b" t="t" l="l"/>
            <a:pathLst>
              <a:path h="5840987" w="9464563">
                <a:moveTo>
                  <a:pt x="0" y="0"/>
                </a:moveTo>
                <a:lnTo>
                  <a:pt x="9464562" y="0"/>
                </a:lnTo>
                <a:lnTo>
                  <a:pt x="9464562" y="5840987"/>
                </a:lnTo>
                <a:lnTo>
                  <a:pt x="0" y="5840987"/>
                </a:lnTo>
                <a:lnTo>
                  <a:pt x="0" y="0"/>
                </a:lnTo>
                <a:close/>
              </a:path>
            </a:pathLst>
          </a:custGeom>
          <a:blipFill>
            <a:blip r:embed="rId5"/>
            <a:stretch>
              <a:fillRect l="0" t="0" r="0" b="0"/>
            </a:stretch>
          </a:blipFill>
        </p:spPr>
      </p:sp>
      <p:sp>
        <p:nvSpPr>
          <p:cNvPr name="TextBox 6" id="6"/>
          <p:cNvSpPr txBox="true"/>
          <p:nvPr/>
        </p:nvSpPr>
        <p:spPr>
          <a:xfrm rot="0">
            <a:off x="1740182" y="639446"/>
            <a:ext cx="14807637"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Berikut jumlah cluster optimal yang diperoleh dengan metode </a:t>
            </a:r>
            <a:r>
              <a:rPr lang="en-US" sz="2300" spc="-46">
                <a:solidFill>
                  <a:srgbClr val="4F3A2E"/>
                </a:solidFill>
                <a:latin typeface="Open Sans Bold"/>
              </a:rPr>
              <a:t>Silhouette</a:t>
            </a:r>
          </a:p>
        </p:txBody>
      </p:sp>
      <p:sp>
        <p:nvSpPr>
          <p:cNvPr name="TextBox 7" id="7"/>
          <p:cNvSpPr txBox="true"/>
          <p:nvPr/>
        </p:nvSpPr>
        <p:spPr>
          <a:xfrm rot="0">
            <a:off x="1028700" y="4786827"/>
            <a:ext cx="5886310" cy="78930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Diperoleh sebanyak 3 buah kluster yang paling optimal menurut metode Silhoutte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578" t="-12611" r="-4244" b="-19104"/>
            </a:stretch>
          </a:blipFill>
        </p:spPr>
      </p:sp>
      <p:sp>
        <p:nvSpPr>
          <p:cNvPr name="Freeform 3" id="3"/>
          <p:cNvSpPr/>
          <p:nvPr/>
        </p:nvSpPr>
        <p:spPr>
          <a:xfrm flipH="false" flipV="false" rot="0">
            <a:off x="3620779" y="1028700"/>
            <a:ext cx="11046443" cy="8229600"/>
          </a:xfrm>
          <a:custGeom>
            <a:avLst/>
            <a:gdLst/>
            <a:ahLst/>
            <a:cxnLst/>
            <a:rect r="r" b="b" t="t" l="l"/>
            <a:pathLst>
              <a:path h="8229600" w="11046443">
                <a:moveTo>
                  <a:pt x="0" y="0"/>
                </a:moveTo>
                <a:lnTo>
                  <a:pt x="11046442" y="0"/>
                </a:lnTo>
                <a:lnTo>
                  <a:pt x="11046442" y="8229600"/>
                </a:lnTo>
                <a:lnTo>
                  <a:pt x="0" y="8229600"/>
                </a:lnTo>
                <a:lnTo>
                  <a:pt x="0" y="0"/>
                </a:lnTo>
                <a:close/>
              </a:path>
            </a:pathLst>
          </a:custGeom>
          <a:blipFill>
            <a:blip r:embed="rId3"/>
            <a:stretch>
              <a:fillRect l="0" t="0" r="0" b="0"/>
            </a:stretch>
          </a:blipFill>
        </p:spPr>
      </p:sp>
      <p:sp>
        <p:nvSpPr>
          <p:cNvPr name="TextBox 4" id="4"/>
          <p:cNvSpPr txBox="true"/>
          <p:nvPr/>
        </p:nvSpPr>
        <p:spPr>
          <a:xfrm rot="0">
            <a:off x="4511046" y="2963831"/>
            <a:ext cx="9265907" cy="4340288"/>
          </a:xfrm>
          <a:prstGeom prst="rect">
            <a:avLst/>
          </a:prstGeom>
        </p:spPr>
        <p:txBody>
          <a:bodyPr anchor="t" rtlCol="false" tIns="0" lIns="0" bIns="0" rIns="0">
            <a:spAutoFit/>
          </a:bodyPr>
          <a:lstStyle/>
          <a:p>
            <a:pPr algn="ctr" marL="0" indent="0" lvl="0">
              <a:lnSpc>
                <a:spcPts val="17101"/>
              </a:lnSpc>
              <a:spcBef>
                <a:spcPct val="0"/>
              </a:spcBef>
            </a:pPr>
            <a:r>
              <a:rPr lang="en-US" sz="14133" spc="522">
                <a:solidFill>
                  <a:srgbClr val="4F3A2E"/>
                </a:solidFill>
                <a:latin typeface="Romman"/>
              </a:rPr>
              <a:t>Cluster Evaluation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true" flipV="false" rot="725974">
            <a:off x="2881269" y="-6140705"/>
            <a:ext cx="21999111" cy="8188558"/>
          </a:xfrm>
          <a:custGeom>
            <a:avLst/>
            <a:gdLst/>
            <a:ahLst/>
            <a:cxnLst/>
            <a:rect r="r" b="b" t="t" l="l"/>
            <a:pathLst>
              <a:path h="8188558" w="21999111">
                <a:moveTo>
                  <a:pt x="21999111" y="0"/>
                </a:moveTo>
                <a:lnTo>
                  <a:pt x="0" y="0"/>
                </a:lnTo>
                <a:lnTo>
                  <a:pt x="0" y="8188558"/>
                </a:lnTo>
                <a:lnTo>
                  <a:pt x="21999111" y="8188558"/>
                </a:lnTo>
                <a:lnTo>
                  <a:pt x="21999111" y="0"/>
                </a:lnTo>
                <a:close/>
              </a:path>
            </a:pathLst>
          </a:custGeom>
          <a:blipFill>
            <a:blip r:embed="rId3"/>
            <a:stretch>
              <a:fillRect l="0" t="0" r="0" b="0"/>
            </a:stretch>
          </a:blipFill>
        </p:spPr>
      </p:sp>
      <p:sp>
        <p:nvSpPr>
          <p:cNvPr name="Freeform 4" id="4"/>
          <p:cNvSpPr/>
          <p:nvPr/>
        </p:nvSpPr>
        <p:spPr>
          <a:xfrm flipH="false" flipV="false" rot="-1514053">
            <a:off x="16526458" y="-2930840"/>
            <a:ext cx="8620118" cy="5861680"/>
          </a:xfrm>
          <a:custGeom>
            <a:avLst/>
            <a:gdLst/>
            <a:ahLst/>
            <a:cxnLst/>
            <a:rect r="r" b="b" t="t" l="l"/>
            <a:pathLst>
              <a:path h="5861680" w="8620118">
                <a:moveTo>
                  <a:pt x="0" y="0"/>
                </a:moveTo>
                <a:lnTo>
                  <a:pt x="8620118" y="0"/>
                </a:lnTo>
                <a:lnTo>
                  <a:pt x="8620118" y="5861680"/>
                </a:lnTo>
                <a:lnTo>
                  <a:pt x="0" y="5861680"/>
                </a:lnTo>
                <a:lnTo>
                  <a:pt x="0" y="0"/>
                </a:lnTo>
                <a:close/>
              </a:path>
            </a:pathLst>
          </a:custGeom>
          <a:blipFill>
            <a:blip r:embed="rId4"/>
            <a:stretch>
              <a:fillRect l="0" t="0" r="0" b="0"/>
            </a:stretch>
          </a:blipFill>
        </p:spPr>
      </p:sp>
      <p:sp>
        <p:nvSpPr>
          <p:cNvPr name="Freeform 5" id="5"/>
          <p:cNvSpPr/>
          <p:nvPr/>
        </p:nvSpPr>
        <p:spPr>
          <a:xfrm flipH="false" flipV="false" rot="-3416873">
            <a:off x="-5023604" y="9973353"/>
            <a:ext cx="8620118" cy="5861680"/>
          </a:xfrm>
          <a:custGeom>
            <a:avLst/>
            <a:gdLst/>
            <a:ahLst/>
            <a:cxnLst/>
            <a:rect r="r" b="b" t="t" l="l"/>
            <a:pathLst>
              <a:path h="5861680" w="8620118">
                <a:moveTo>
                  <a:pt x="0" y="0"/>
                </a:moveTo>
                <a:lnTo>
                  <a:pt x="8620118" y="0"/>
                </a:lnTo>
                <a:lnTo>
                  <a:pt x="8620118" y="5861680"/>
                </a:lnTo>
                <a:lnTo>
                  <a:pt x="0" y="5861680"/>
                </a:lnTo>
                <a:lnTo>
                  <a:pt x="0" y="0"/>
                </a:lnTo>
                <a:close/>
              </a:path>
            </a:pathLst>
          </a:custGeom>
          <a:blipFill>
            <a:blip r:embed="rId4"/>
            <a:stretch>
              <a:fillRect l="0" t="0" r="0" b="0"/>
            </a:stretch>
          </a:blipFill>
        </p:spPr>
      </p:sp>
      <p:sp>
        <p:nvSpPr>
          <p:cNvPr name="Freeform 6" id="6"/>
          <p:cNvSpPr/>
          <p:nvPr/>
        </p:nvSpPr>
        <p:spPr>
          <a:xfrm flipH="false" flipV="false" rot="0">
            <a:off x="7794737" y="2223006"/>
            <a:ext cx="9464563" cy="5840987"/>
          </a:xfrm>
          <a:custGeom>
            <a:avLst/>
            <a:gdLst/>
            <a:ahLst/>
            <a:cxnLst/>
            <a:rect r="r" b="b" t="t" l="l"/>
            <a:pathLst>
              <a:path h="5840987" w="9464563">
                <a:moveTo>
                  <a:pt x="0" y="0"/>
                </a:moveTo>
                <a:lnTo>
                  <a:pt x="9464563" y="0"/>
                </a:lnTo>
                <a:lnTo>
                  <a:pt x="9464563" y="5840988"/>
                </a:lnTo>
                <a:lnTo>
                  <a:pt x="0" y="5840988"/>
                </a:lnTo>
                <a:lnTo>
                  <a:pt x="0" y="0"/>
                </a:lnTo>
                <a:close/>
              </a:path>
            </a:pathLst>
          </a:custGeom>
          <a:blipFill>
            <a:blip r:embed="rId5"/>
            <a:stretch>
              <a:fillRect l="0" t="0" r="0" b="0"/>
            </a:stretch>
          </a:blipFill>
        </p:spPr>
      </p:sp>
      <p:sp>
        <p:nvSpPr>
          <p:cNvPr name="TextBox 7" id="7"/>
          <p:cNvSpPr txBox="true"/>
          <p:nvPr/>
        </p:nvSpPr>
        <p:spPr>
          <a:xfrm rot="0">
            <a:off x="1028700" y="3710168"/>
            <a:ext cx="6216528" cy="318960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Dilihat pada plot, jika sebagian besar koefisien silhouette positif (k&gt;0) maka ini menunjukkan bahwa amatan ditempatkan dalam klaster yang benar. Namun pada kluster 1 dan 2 masih terdapat koefisien silhouette negatif (k&lt;0) yang menunjukkan bahwa masih terdapat kesalahan penempatan terutama di kluster 1.</a:t>
            </a:r>
          </a:p>
          <a:p>
            <a:pPr algn="ctr">
              <a:lnSpc>
                <a:spcPts val="3220"/>
              </a:lnSpc>
            </a:pPr>
          </a:p>
        </p:txBody>
      </p:sp>
      <p:sp>
        <p:nvSpPr>
          <p:cNvPr name="TextBox 8" id="8"/>
          <p:cNvSpPr txBox="true"/>
          <p:nvPr/>
        </p:nvSpPr>
        <p:spPr>
          <a:xfrm rot="0">
            <a:off x="3320223" y="981075"/>
            <a:ext cx="11984950"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Berikut plot untuk mengevaluasi kualitas pengklasteran melalui </a:t>
            </a:r>
            <a:r>
              <a:rPr lang="en-US" sz="2300" spc="-46">
                <a:solidFill>
                  <a:srgbClr val="4F3A2E"/>
                </a:solidFill>
                <a:latin typeface="Open Sans Bold"/>
              </a:rPr>
              <a:t>plot silhouette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578" t="-12611" r="-4244" b="-19104"/>
            </a:stretch>
          </a:blipFill>
        </p:spPr>
      </p:sp>
      <p:sp>
        <p:nvSpPr>
          <p:cNvPr name="Freeform 3" id="3"/>
          <p:cNvSpPr/>
          <p:nvPr/>
        </p:nvSpPr>
        <p:spPr>
          <a:xfrm flipH="false" flipV="false" rot="0">
            <a:off x="3620779" y="1028700"/>
            <a:ext cx="11046443" cy="8229600"/>
          </a:xfrm>
          <a:custGeom>
            <a:avLst/>
            <a:gdLst/>
            <a:ahLst/>
            <a:cxnLst/>
            <a:rect r="r" b="b" t="t" l="l"/>
            <a:pathLst>
              <a:path h="8229600" w="11046443">
                <a:moveTo>
                  <a:pt x="0" y="0"/>
                </a:moveTo>
                <a:lnTo>
                  <a:pt x="11046442" y="0"/>
                </a:lnTo>
                <a:lnTo>
                  <a:pt x="11046442" y="8229600"/>
                </a:lnTo>
                <a:lnTo>
                  <a:pt x="0" y="8229600"/>
                </a:lnTo>
                <a:lnTo>
                  <a:pt x="0" y="0"/>
                </a:lnTo>
                <a:close/>
              </a:path>
            </a:pathLst>
          </a:custGeom>
          <a:blipFill>
            <a:blip r:embed="rId3"/>
            <a:stretch>
              <a:fillRect l="0" t="0" r="0" b="0"/>
            </a:stretch>
          </a:blipFill>
        </p:spPr>
      </p:sp>
      <p:sp>
        <p:nvSpPr>
          <p:cNvPr name="TextBox 4" id="4"/>
          <p:cNvSpPr txBox="true"/>
          <p:nvPr/>
        </p:nvSpPr>
        <p:spPr>
          <a:xfrm rot="0">
            <a:off x="4727362" y="4048628"/>
            <a:ext cx="8833276" cy="2170694"/>
          </a:xfrm>
          <a:prstGeom prst="rect">
            <a:avLst/>
          </a:prstGeom>
        </p:spPr>
        <p:txBody>
          <a:bodyPr anchor="t" rtlCol="false" tIns="0" lIns="0" bIns="0" rIns="0">
            <a:spAutoFit/>
          </a:bodyPr>
          <a:lstStyle/>
          <a:p>
            <a:pPr algn="ctr" marL="0" indent="0" lvl="0">
              <a:lnSpc>
                <a:spcPts val="17101"/>
              </a:lnSpc>
              <a:spcBef>
                <a:spcPct val="0"/>
              </a:spcBef>
            </a:pPr>
            <a:r>
              <a:rPr lang="en-US" sz="14133" spc="522">
                <a:solidFill>
                  <a:srgbClr val="4F3A2E"/>
                </a:solidFill>
                <a:latin typeface="Romman"/>
              </a:rPr>
              <a:t>Dataset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true" flipV="false" rot="725974">
            <a:off x="2881269" y="-6140705"/>
            <a:ext cx="21999111" cy="8188558"/>
          </a:xfrm>
          <a:custGeom>
            <a:avLst/>
            <a:gdLst/>
            <a:ahLst/>
            <a:cxnLst/>
            <a:rect r="r" b="b" t="t" l="l"/>
            <a:pathLst>
              <a:path h="8188558" w="21999111">
                <a:moveTo>
                  <a:pt x="21999111" y="0"/>
                </a:moveTo>
                <a:lnTo>
                  <a:pt x="0" y="0"/>
                </a:lnTo>
                <a:lnTo>
                  <a:pt x="0" y="8188558"/>
                </a:lnTo>
                <a:lnTo>
                  <a:pt x="21999111" y="8188558"/>
                </a:lnTo>
                <a:lnTo>
                  <a:pt x="21999111" y="0"/>
                </a:lnTo>
                <a:close/>
              </a:path>
            </a:pathLst>
          </a:custGeom>
          <a:blipFill>
            <a:blip r:embed="rId3"/>
            <a:stretch>
              <a:fillRect l="0" t="0" r="0" b="0"/>
            </a:stretch>
          </a:blipFill>
        </p:spPr>
      </p:sp>
      <p:sp>
        <p:nvSpPr>
          <p:cNvPr name="Freeform 4" id="4"/>
          <p:cNvSpPr/>
          <p:nvPr/>
        </p:nvSpPr>
        <p:spPr>
          <a:xfrm flipH="false" flipV="false" rot="-1514053">
            <a:off x="16526458" y="-2930840"/>
            <a:ext cx="8620118" cy="5861680"/>
          </a:xfrm>
          <a:custGeom>
            <a:avLst/>
            <a:gdLst/>
            <a:ahLst/>
            <a:cxnLst/>
            <a:rect r="r" b="b" t="t" l="l"/>
            <a:pathLst>
              <a:path h="5861680" w="8620118">
                <a:moveTo>
                  <a:pt x="0" y="0"/>
                </a:moveTo>
                <a:lnTo>
                  <a:pt x="8620118" y="0"/>
                </a:lnTo>
                <a:lnTo>
                  <a:pt x="8620118" y="5861680"/>
                </a:lnTo>
                <a:lnTo>
                  <a:pt x="0" y="5861680"/>
                </a:lnTo>
                <a:lnTo>
                  <a:pt x="0" y="0"/>
                </a:lnTo>
                <a:close/>
              </a:path>
            </a:pathLst>
          </a:custGeom>
          <a:blipFill>
            <a:blip r:embed="rId4"/>
            <a:stretch>
              <a:fillRect l="0" t="0" r="0" b="0"/>
            </a:stretch>
          </a:blipFill>
        </p:spPr>
      </p:sp>
      <p:sp>
        <p:nvSpPr>
          <p:cNvPr name="Freeform 5" id="5"/>
          <p:cNvSpPr/>
          <p:nvPr/>
        </p:nvSpPr>
        <p:spPr>
          <a:xfrm flipH="false" flipV="false" rot="-3416873">
            <a:off x="-5023604" y="9973353"/>
            <a:ext cx="8620118" cy="5861680"/>
          </a:xfrm>
          <a:custGeom>
            <a:avLst/>
            <a:gdLst/>
            <a:ahLst/>
            <a:cxnLst/>
            <a:rect r="r" b="b" t="t" l="l"/>
            <a:pathLst>
              <a:path h="5861680" w="8620118">
                <a:moveTo>
                  <a:pt x="0" y="0"/>
                </a:moveTo>
                <a:lnTo>
                  <a:pt x="8620118" y="0"/>
                </a:lnTo>
                <a:lnTo>
                  <a:pt x="8620118" y="5861680"/>
                </a:lnTo>
                <a:lnTo>
                  <a:pt x="0" y="5861680"/>
                </a:lnTo>
                <a:lnTo>
                  <a:pt x="0" y="0"/>
                </a:lnTo>
                <a:close/>
              </a:path>
            </a:pathLst>
          </a:custGeom>
          <a:blipFill>
            <a:blip r:embed="rId4"/>
            <a:stretch>
              <a:fillRect l="0" t="0" r="0" b="0"/>
            </a:stretch>
          </a:blipFill>
        </p:spPr>
      </p:sp>
      <p:graphicFrame>
        <p:nvGraphicFramePr>
          <p:cNvPr name="Table 6" id="6"/>
          <p:cNvGraphicFramePr>
            <a:graphicFrameLocks noGrp="true"/>
          </p:cNvGraphicFramePr>
          <p:nvPr/>
        </p:nvGraphicFramePr>
        <p:xfrm>
          <a:off x="2098531" y="2357363"/>
          <a:ext cx="14090937" cy="4114800"/>
        </p:xfrm>
        <a:graphic>
          <a:graphicData uri="http://schemas.openxmlformats.org/drawingml/2006/table">
            <a:tbl>
              <a:tblPr/>
              <a:tblGrid>
                <a:gridCol w="2250709"/>
                <a:gridCol w="1820486"/>
                <a:gridCol w="3428683"/>
                <a:gridCol w="3259982"/>
                <a:gridCol w="3331078"/>
              </a:tblGrid>
              <a:tr h="1717764">
                <a:tc>
                  <a:txBody>
                    <a:bodyPr anchor="t" rtlCol="false"/>
                    <a:lstStyle/>
                    <a:p>
                      <a:pPr algn="ctr">
                        <a:lnSpc>
                          <a:spcPts val="32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000000"/>
                          </a:solidFill>
                          <a:latin typeface="Open Sans Bold"/>
                        </a:rPr>
                        <a:t>Method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000000"/>
                          </a:solidFill>
                          <a:latin typeface="Open Sans Bold"/>
                        </a:rPr>
                        <a:t>CH (Indeks Calinski-Harabasz)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000000"/>
                          </a:solidFill>
                          <a:latin typeface="Open Sans Bold"/>
                        </a:rPr>
                        <a:t>DB (Indeks Davies-Bouldin)</a:t>
                      </a:r>
                      <a:endParaRPr lang="en-US" sz="1100"/>
                    </a:p>
                    <a:p>
                      <a:pPr algn="ctr">
                        <a:lnSpc>
                          <a:spcPts val="32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000000"/>
                          </a:solidFill>
                          <a:latin typeface="Open Sans Bold"/>
                        </a:rPr>
                        <a:t>ASW (Average Silhouette Width)</a:t>
                      </a:r>
                      <a:endParaRPr lang="en-US" sz="1100"/>
                    </a:p>
                    <a:p>
                      <a:pPr algn="ctr">
                        <a:lnSpc>
                          <a:spcPts val="32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97036">
                <a:tc>
                  <a:txBody>
                    <a:bodyPr anchor="t" rtlCol="false"/>
                    <a:lstStyle/>
                    <a:p>
                      <a:pPr algn="ctr">
                        <a:lnSpc>
                          <a:spcPts val="3220"/>
                        </a:lnSpc>
                        <a:defRPr/>
                      </a:pPr>
                      <a:r>
                        <a:rPr lang="en-US" sz="2300">
                          <a:solidFill>
                            <a:srgbClr val="000000"/>
                          </a:solidFill>
                          <a:latin typeface="Open Sans Bold"/>
                        </a:rPr>
                        <a:t>sil_width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000000"/>
                          </a:solidFill>
                          <a:latin typeface="Open Sans"/>
                        </a:rPr>
                        <a:t>K-Means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000000"/>
                          </a:solidFill>
                          <a:latin typeface="Open Sans"/>
                        </a:rPr>
                        <a:t>4851.371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000000"/>
                          </a:solidFill>
                          <a:latin typeface="Open Sans"/>
                        </a:rPr>
                        <a:t>1.871594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20"/>
                        </a:lnSpc>
                        <a:defRPr/>
                      </a:pPr>
                      <a:r>
                        <a:rPr lang="en-US" sz="2300">
                          <a:solidFill>
                            <a:srgbClr val="000000"/>
                          </a:solidFill>
                          <a:latin typeface="Open Sans"/>
                        </a:rPr>
                        <a:t>0.2205307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2791451" y="1293531"/>
            <a:ext cx="11984950"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Berikut tabel perhitungan nilai pengukuran </a:t>
            </a:r>
            <a:r>
              <a:rPr lang="en-US" sz="2300" spc="-46">
                <a:solidFill>
                  <a:srgbClr val="4F3A2E"/>
                </a:solidFill>
                <a:latin typeface="Open Sans Bold"/>
              </a:rPr>
              <a:t>kualitas penggerombolan</a:t>
            </a:r>
          </a:p>
        </p:txBody>
      </p:sp>
      <p:sp>
        <p:nvSpPr>
          <p:cNvPr name="TextBox 8" id="8"/>
          <p:cNvSpPr txBox="true"/>
          <p:nvPr/>
        </p:nvSpPr>
        <p:spPr>
          <a:xfrm rot="0">
            <a:off x="2791451" y="7303871"/>
            <a:ext cx="11984950" cy="11893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Pengukuran dengan metode CH dan ASW dianggap baik jika nilainya semakin besar yang menandakan pengklasterannya semakin baik . Sedangkan pengukuran dengan metode DB dianggap baik jika nilainya semakin kecil.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false" flipV="false" rot="0">
            <a:off x="3249447" y="2152014"/>
            <a:ext cx="11789107" cy="5982972"/>
          </a:xfrm>
          <a:custGeom>
            <a:avLst/>
            <a:gdLst/>
            <a:ahLst/>
            <a:cxnLst/>
            <a:rect r="r" b="b" t="t" l="l"/>
            <a:pathLst>
              <a:path h="5982972" w="11789107">
                <a:moveTo>
                  <a:pt x="0" y="0"/>
                </a:moveTo>
                <a:lnTo>
                  <a:pt x="11789106" y="0"/>
                </a:lnTo>
                <a:lnTo>
                  <a:pt x="11789106" y="5982972"/>
                </a:lnTo>
                <a:lnTo>
                  <a:pt x="0" y="5982972"/>
                </a:lnTo>
                <a:lnTo>
                  <a:pt x="0" y="0"/>
                </a:lnTo>
                <a:close/>
              </a:path>
            </a:pathLst>
          </a:custGeom>
          <a:blipFill>
            <a:blip r:embed="rId3"/>
            <a:stretch>
              <a:fillRect l="0" t="0" r="0" b="0"/>
            </a:stretch>
          </a:blipFill>
        </p:spPr>
      </p:sp>
      <p:sp>
        <p:nvSpPr>
          <p:cNvPr name="Freeform 4" id="4"/>
          <p:cNvSpPr/>
          <p:nvPr/>
        </p:nvSpPr>
        <p:spPr>
          <a:xfrm flipH="false" flipV="false" rot="0">
            <a:off x="12716166" y="4109317"/>
            <a:ext cx="7686132" cy="12730654"/>
          </a:xfrm>
          <a:custGeom>
            <a:avLst/>
            <a:gdLst/>
            <a:ahLst/>
            <a:cxnLst/>
            <a:rect r="r" b="b" t="t" l="l"/>
            <a:pathLst>
              <a:path h="12730654" w="7686132">
                <a:moveTo>
                  <a:pt x="0" y="0"/>
                </a:moveTo>
                <a:lnTo>
                  <a:pt x="7686132" y="0"/>
                </a:lnTo>
                <a:lnTo>
                  <a:pt x="7686132" y="12730654"/>
                </a:lnTo>
                <a:lnTo>
                  <a:pt x="0" y="12730654"/>
                </a:lnTo>
                <a:lnTo>
                  <a:pt x="0" y="0"/>
                </a:lnTo>
                <a:close/>
              </a:path>
            </a:pathLst>
          </a:custGeom>
          <a:blipFill>
            <a:blip r:embed="rId4"/>
            <a:stretch>
              <a:fillRect l="0" t="0" r="0" b="0"/>
            </a:stretch>
          </a:blipFill>
        </p:spPr>
      </p:sp>
      <p:sp>
        <p:nvSpPr>
          <p:cNvPr name="TextBox 5" id="5"/>
          <p:cNvSpPr txBox="true"/>
          <p:nvPr/>
        </p:nvSpPr>
        <p:spPr>
          <a:xfrm rot="0">
            <a:off x="5346480" y="3895829"/>
            <a:ext cx="7972404" cy="1846419"/>
          </a:xfrm>
          <a:prstGeom prst="rect">
            <a:avLst/>
          </a:prstGeom>
        </p:spPr>
        <p:txBody>
          <a:bodyPr anchor="t" rtlCol="false" tIns="0" lIns="0" bIns="0" rIns="0">
            <a:spAutoFit/>
          </a:bodyPr>
          <a:lstStyle/>
          <a:p>
            <a:pPr algn="ctr">
              <a:lnSpc>
                <a:spcPts val="14634"/>
              </a:lnSpc>
            </a:pPr>
            <a:r>
              <a:rPr lang="en-US" sz="12094" spc="447">
                <a:solidFill>
                  <a:srgbClr val="4F3A2E"/>
                </a:solidFill>
                <a:latin typeface="Romman"/>
              </a:rPr>
              <a:t>Thank you</a:t>
            </a:r>
          </a:p>
        </p:txBody>
      </p:sp>
      <p:sp>
        <p:nvSpPr>
          <p:cNvPr name="Freeform 6" id="6"/>
          <p:cNvSpPr/>
          <p:nvPr/>
        </p:nvSpPr>
        <p:spPr>
          <a:xfrm flipH="false" flipV="false" rot="-3491375">
            <a:off x="-4836512" y="-2167348"/>
            <a:ext cx="10555413" cy="4485095"/>
          </a:xfrm>
          <a:custGeom>
            <a:avLst/>
            <a:gdLst/>
            <a:ahLst/>
            <a:cxnLst/>
            <a:rect r="r" b="b" t="t" l="l"/>
            <a:pathLst>
              <a:path h="4485095" w="10555413">
                <a:moveTo>
                  <a:pt x="0" y="0"/>
                </a:moveTo>
                <a:lnTo>
                  <a:pt x="10555413" y="0"/>
                </a:lnTo>
                <a:lnTo>
                  <a:pt x="10555413" y="4485095"/>
                </a:lnTo>
                <a:lnTo>
                  <a:pt x="0" y="4485095"/>
                </a:lnTo>
                <a:lnTo>
                  <a:pt x="0" y="0"/>
                </a:lnTo>
                <a:close/>
              </a:path>
            </a:pathLst>
          </a:custGeom>
          <a:blipFill>
            <a:blip r:embed="rId5"/>
            <a:stretch>
              <a:fillRect l="0" t="-60034" r="0" b="0"/>
            </a:stretch>
          </a:blipFill>
        </p:spPr>
      </p:sp>
      <p:sp>
        <p:nvSpPr>
          <p:cNvPr name="Freeform 7" id="7"/>
          <p:cNvSpPr/>
          <p:nvPr/>
        </p:nvSpPr>
        <p:spPr>
          <a:xfrm flipH="true" flipV="false" rot="725974">
            <a:off x="2881269" y="-6140705"/>
            <a:ext cx="21999111" cy="8188558"/>
          </a:xfrm>
          <a:custGeom>
            <a:avLst/>
            <a:gdLst/>
            <a:ahLst/>
            <a:cxnLst/>
            <a:rect r="r" b="b" t="t" l="l"/>
            <a:pathLst>
              <a:path h="8188558" w="21999111">
                <a:moveTo>
                  <a:pt x="21999111" y="0"/>
                </a:moveTo>
                <a:lnTo>
                  <a:pt x="0" y="0"/>
                </a:lnTo>
                <a:lnTo>
                  <a:pt x="0" y="8188558"/>
                </a:lnTo>
                <a:lnTo>
                  <a:pt x="21999111" y="8188558"/>
                </a:lnTo>
                <a:lnTo>
                  <a:pt x="21999111" y="0"/>
                </a:lnTo>
                <a:close/>
              </a:path>
            </a:pathLst>
          </a:custGeom>
          <a:blipFill>
            <a:blip r:embed="rId6"/>
            <a:stretch>
              <a:fillRect l="0" t="0" r="0" b="0"/>
            </a:stretch>
          </a:blipFill>
        </p:spPr>
      </p:sp>
      <p:sp>
        <p:nvSpPr>
          <p:cNvPr name="Freeform 8" id="8"/>
          <p:cNvSpPr/>
          <p:nvPr/>
        </p:nvSpPr>
        <p:spPr>
          <a:xfrm flipH="true" flipV="false" rot="725974">
            <a:off x="-11540714" y="8115136"/>
            <a:ext cx="21999111" cy="8188558"/>
          </a:xfrm>
          <a:custGeom>
            <a:avLst/>
            <a:gdLst/>
            <a:ahLst/>
            <a:cxnLst/>
            <a:rect r="r" b="b" t="t" l="l"/>
            <a:pathLst>
              <a:path h="8188558" w="21999111">
                <a:moveTo>
                  <a:pt x="21999112" y="0"/>
                </a:moveTo>
                <a:lnTo>
                  <a:pt x="0" y="0"/>
                </a:lnTo>
                <a:lnTo>
                  <a:pt x="0" y="8188559"/>
                </a:lnTo>
                <a:lnTo>
                  <a:pt x="21999112" y="8188559"/>
                </a:lnTo>
                <a:lnTo>
                  <a:pt x="21999112" y="0"/>
                </a:lnTo>
                <a:close/>
              </a:path>
            </a:pathLst>
          </a:custGeom>
          <a:blipFill>
            <a:blip r:embed="rId6"/>
            <a:stretch>
              <a:fillRect l="0" t="0" r="0" b="0"/>
            </a:stretch>
          </a:blipFill>
        </p:spPr>
      </p:sp>
      <p:sp>
        <p:nvSpPr>
          <p:cNvPr name="Freeform 9" id="9"/>
          <p:cNvSpPr/>
          <p:nvPr/>
        </p:nvSpPr>
        <p:spPr>
          <a:xfrm flipH="false" flipV="false" rot="9603393">
            <a:off x="-4457121" y="-2369133"/>
            <a:ext cx="7024671" cy="5233380"/>
          </a:xfrm>
          <a:custGeom>
            <a:avLst/>
            <a:gdLst/>
            <a:ahLst/>
            <a:cxnLst/>
            <a:rect r="r" b="b" t="t" l="l"/>
            <a:pathLst>
              <a:path h="5233380" w="7024671">
                <a:moveTo>
                  <a:pt x="0" y="0"/>
                </a:moveTo>
                <a:lnTo>
                  <a:pt x="7024670" y="0"/>
                </a:lnTo>
                <a:lnTo>
                  <a:pt x="7024670" y="5233380"/>
                </a:lnTo>
                <a:lnTo>
                  <a:pt x="0" y="5233380"/>
                </a:lnTo>
                <a:lnTo>
                  <a:pt x="0" y="0"/>
                </a:lnTo>
                <a:close/>
              </a:path>
            </a:pathLst>
          </a:custGeom>
          <a:blipFill>
            <a:blip r:embed="rId7"/>
            <a:stretch>
              <a:fillRect l="0" t="0" r="0" b="0"/>
            </a:stretch>
          </a:blipFill>
        </p:spPr>
      </p:sp>
      <p:sp>
        <p:nvSpPr>
          <p:cNvPr name="TextBox 10" id="10"/>
          <p:cNvSpPr txBox="true"/>
          <p:nvPr/>
        </p:nvSpPr>
        <p:spPr>
          <a:xfrm rot="0">
            <a:off x="4606452" y="8266748"/>
            <a:ext cx="2220737" cy="431800"/>
          </a:xfrm>
          <a:prstGeom prst="rect">
            <a:avLst/>
          </a:prstGeom>
        </p:spPr>
        <p:txBody>
          <a:bodyPr anchor="t" rtlCol="false" tIns="0" lIns="0" bIns="0" rIns="0">
            <a:spAutoFit/>
          </a:bodyPr>
          <a:lstStyle/>
          <a:p>
            <a:pPr>
              <a:lnSpc>
                <a:spcPts val="3499"/>
              </a:lnSpc>
            </a:pPr>
            <a:r>
              <a:rPr lang="en-US" sz="2499">
                <a:solidFill>
                  <a:srgbClr val="4F3A2E"/>
                </a:solidFill>
                <a:latin typeface="Arimo"/>
              </a:rPr>
              <a:t>Project Source</a:t>
            </a:r>
          </a:p>
        </p:txBody>
      </p:sp>
      <p:sp>
        <p:nvSpPr>
          <p:cNvPr name="TextBox 11" id="11"/>
          <p:cNvSpPr txBox="true"/>
          <p:nvPr/>
        </p:nvSpPr>
        <p:spPr>
          <a:xfrm rot="0">
            <a:off x="4606452" y="8839835"/>
            <a:ext cx="7248125" cy="789304"/>
          </a:xfrm>
          <a:prstGeom prst="rect">
            <a:avLst/>
          </a:prstGeom>
        </p:spPr>
        <p:txBody>
          <a:bodyPr anchor="t" rtlCol="false" tIns="0" lIns="0" bIns="0" rIns="0">
            <a:spAutoFit/>
          </a:bodyPr>
          <a:lstStyle/>
          <a:p>
            <a:pPr>
              <a:lnSpc>
                <a:spcPts val="3220"/>
              </a:lnSpc>
            </a:pPr>
            <a:r>
              <a:rPr lang="en-US" sz="2300" spc="-46" u="sng">
                <a:solidFill>
                  <a:srgbClr val="4F3A2E"/>
                </a:solidFill>
                <a:latin typeface="Open Sans"/>
                <a:hlinkClick r:id="rId8" tooltip="https://drive.google.com/drive/folders/1vhptf7e-8aZqAmDdmy4AYt4R572h_4Gb?usp=sharing"/>
              </a:rPr>
              <a:t>https://drive.google.com/drive/folders/1vhptf7e-8aZqAmDdmy4AYt4R572h_4Gb?usp=sharing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false" flipV="false" rot="1135772">
            <a:off x="13271811" y="6749672"/>
            <a:ext cx="7475032" cy="5438086"/>
          </a:xfrm>
          <a:custGeom>
            <a:avLst/>
            <a:gdLst/>
            <a:ahLst/>
            <a:cxnLst/>
            <a:rect r="r" b="b" t="t" l="l"/>
            <a:pathLst>
              <a:path h="5438086" w="7475032">
                <a:moveTo>
                  <a:pt x="0" y="0"/>
                </a:moveTo>
                <a:lnTo>
                  <a:pt x="7475032" y="0"/>
                </a:lnTo>
                <a:lnTo>
                  <a:pt x="7475032" y="5438086"/>
                </a:lnTo>
                <a:lnTo>
                  <a:pt x="0" y="5438086"/>
                </a:lnTo>
                <a:lnTo>
                  <a:pt x="0" y="0"/>
                </a:lnTo>
                <a:close/>
              </a:path>
            </a:pathLst>
          </a:custGeom>
          <a:blipFill>
            <a:blip r:embed="rId3"/>
            <a:stretch>
              <a:fillRect l="0" t="0" r="0" b="0"/>
            </a:stretch>
          </a:blipFill>
        </p:spPr>
      </p:sp>
      <p:sp>
        <p:nvSpPr>
          <p:cNvPr name="Freeform 4" id="4"/>
          <p:cNvSpPr/>
          <p:nvPr/>
        </p:nvSpPr>
        <p:spPr>
          <a:xfrm flipH="false" flipV="false" rot="1332735">
            <a:off x="-2234301" y="8629533"/>
            <a:ext cx="8905795" cy="3314935"/>
          </a:xfrm>
          <a:custGeom>
            <a:avLst/>
            <a:gdLst/>
            <a:ahLst/>
            <a:cxnLst/>
            <a:rect r="r" b="b" t="t" l="l"/>
            <a:pathLst>
              <a:path h="3314935" w="8905795">
                <a:moveTo>
                  <a:pt x="0" y="0"/>
                </a:moveTo>
                <a:lnTo>
                  <a:pt x="8905795" y="0"/>
                </a:lnTo>
                <a:lnTo>
                  <a:pt x="8905795" y="3314934"/>
                </a:lnTo>
                <a:lnTo>
                  <a:pt x="0" y="3314934"/>
                </a:lnTo>
                <a:lnTo>
                  <a:pt x="0" y="0"/>
                </a:lnTo>
                <a:close/>
              </a:path>
            </a:pathLst>
          </a:custGeom>
          <a:blipFill>
            <a:blip r:embed="rId4"/>
            <a:stretch>
              <a:fillRect l="0" t="0" r="0" b="0"/>
            </a:stretch>
          </a:blipFill>
        </p:spPr>
      </p:sp>
      <p:sp>
        <p:nvSpPr>
          <p:cNvPr name="Freeform 5" id="5"/>
          <p:cNvSpPr/>
          <p:nvPr/>
        </p:nvSpPr>
        <p:spPr>
          <a:xfrm flipH="false" flipV="false" rot="1800104">
            <a:off x="-2567996" y="8827032"/>
            <a:ext cx="7475032" cy="5438086"/>
          </a:xfrm>
          <a:custGeom>
            <a:avLst/>
            <a:gdLst/>
            <a:ahLst/>
            <a:cxnLst/>
            <a:rect r="r" b="b" t="t" l="l"/>
            <a:pathLst>
              <a:path h="5438086" w="7475032">
                <a:moveTo>
                  <a:pt x="0" y="0"/>
                </a:moveTo>
                <a:lnTo>
                  <a:pt x="7475032" y="0"/>
                </a:lnTo>
                <a:lnTo>
                  <a:pt x="7475032" y="5438086"/>
                </a:lnTo>
                <a:lnTo>
                  <a:pt x="0" y="5438086"/>
                </a:lnTo>
                <a:lnTo>
                  <a:pt x="0" y="0"/>
                </a:lnTo>
                <a:close/>
              </a:path>
            </a:pathLst>
          </a:custGeom>
          <a:blipFill>
            <a:blip r:embed="rId3"/>
            <a:stretch>
              <a:fillRect l="0" t="0" r="0" b="0"/>
            </a:stretch>
          </a:blipFill>
        </p:spPr>
      </p:sp>
      <p:sp>
        <p:nvSpPr>
          <p:cNvPr name="Freeform 6" id="6"/>
          <p:cNvSpPr/>
          <p:nvPr/>
        </p:nvSpPr>
        <p:spPr>
          <a:xfrm flipH="false" flipV="false" rot="0">
            <a:off x="1028700" y="1770717"/>
            <a:ext cx="16230600" cy="6745567"/>
          </a:xfrm>
          <a:custGeom>
            <a:avLst/>
            <a:gdLst/>
            <a:ahLst/>
            <a:cxnLst/>
            <a:rect r="r" b="b" t="t" l="l"/>
            <a:pathLst>
              <a:path h="6745567" w="16230600">
                <a:moveTo>
                  <a:pt x="0" y="0"/>
                </a:moveTo>
                <a:lnTo>
                  <a:pt x="16230600" y="0"/>
                </a:lnTo>
                <a:lnTo>
                  <a:pt x="16230600" y="6745566"/>
                </a:lnTo>
                <a:lnTo>
                  <a:pt x="0" y="6745566"/>
                </a:lnTo>
                <a:lnTo>
                  <a:pt x="0" y="0"/>
                </a:lnTo>
                <a:close/>
              </a:path>
            </a:pathLst>
          </a:custGeom>
          <a:blipFill>
            <a:blip r:embed="rId5"/>
            <a:stretch>
              <a:fillRect l="0" t="0" r="0" b="0"/>
            </a:stretch>
          </a:blipFill>
        </p:spPr>
      </p:sp>
      <p:sp>
        <p:nvSpPr>
          <p:cNvPr name="TextBox 7" id="7"/>
          <p:cNvSpPr txBox="true"/>
          <p:nvPr/>
        </p:nvSpPr>
        <p:spPr>
          <a:xfrm rot="0">
            <a:off x="5297375" y="981075"/>
            <a:ext cx="8173952"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Dataset ini berisikan 24765 baris dan 12 kolom</a:t>
            </a:r>
          </a:p>
        </p:txBody>
      </p:sp>
      <p:sp>
        <p:nvSpPr>
          <p:cNvPr name="TextBox 8" id="8"/>
          <p:cNvSpPr txBox="true"/>
          <p:nvPr/>
        </p:nvSpPr>
        <p:spPr>
          <a:xfrm rot="0">
            <a:off x="6907726" y="8468658"/>
            <a:ext cx="4472548"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*Sumber : StarCore Analytics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false" flipV="false" rot="1135772">
            <a:off x="13271811" y="6749672"/>
            <a:ext cx="7475032" cy="5438086"/>
          </a:xfrm>
          <a:custGeom>
            <a:avLst/>
            <a:gdLst/>
            <a:ahLst/>
            <a:cxnLst/>
            <a:rect r="r" b="b" t="t" l="l"/>
            <a:pathLst>
              <a:path h="5438086" w="7475032">
                <a:moveTo>
                  <a:pt x="0" y="0"/>
                </a:moveTo>
                <a:lnTo>
                  <a:pt x="7475032" y="0"/>
                </a:lnTo>
                <a:lnTo>
                  <a:pt x="7475032" y="5438086"/>
                </a:lnTo>
                <a:lnTo>
                  <a:pt x="0" y="5438086"/>
                </a:lnTo>
                <a:lnTo>
                  <a:pt x="0" y="0"/>
                </a:lnTo>
                <a:close/>
              </a:path>
            </a:pathLst>
          </a:custGeom>
          <a:blipFill>
            <a:blip r:embed="rId3"/>
            <a:stretch>
              <a:fillRect l="0" t="0" r="0" b="0"/>
            </a:stretch>
          </a:blipFill>
        </p:spPr>
      </p:sp>
      <p:sp>
        <p:nvSpPr>
          <p:cNvPr name="Freeform 4" id="4"/>
          <p:cNvSpPr/>
          <p:nvPr/>
        </p:nvSpPr>
        <p:spPr>
          <a:xfrm flipH="false" flipV="false" rot="1332735">
            <a:off x="-2234301" y="8629533"/>
            <a:ext cx="8905795" cy="3314935"/>
          </a:xfrm>
          <a:custGeom>
            <a:avLst/>
            <a:gdLst/>
            <a:ahLst/>
            <a:cxnLst/>
            <a:rect r="r" b="b" t="t" l="l"/>
            <a:pathLst>
              <a:path h="3314935" w="8905795">
                <a:moveTo>
                  <a:pt x="0" y="0"/>
                </a:moveTo>
                <a:lnTo>
                  <a:pt x="8905795" y="0"/>
                </a:lnTo>
                <a:lnTo>
                  <a:pt x="8905795" y="3314934"/>
                </a:lnTo>
                <a:lnTo>
                  <a:pt x="0" y="3314934"/>
                </a:lnTo>
                <a:lnTo>
                  <a:pt x="0" y="0"/>
                </a:lnTo>
                <a:close/>
              </a:path>
            </a:pathLst>
          </a:custGeom>
          <a:blipFill>
            <a:blip r:embed="rId4"/>
            <a:stretch>
              <a:fillRect l="0" t="0" r="0" b="0"/>
            </a:stretch>
          </a:blipFill>
        </p:spPr>
      </p:sp>
      <p:sp>
        <p:nvSpPr>
          <p:cNvPr name="Freeform 5" id="5"/>
          <p:cNvSpPr/>
          <p:nvPr/>
        </p:nvSpPr>
        <p:spPr>
          <a:xfrm flipH="false" flipV="false" rot="1800104">
            <a:off x="-2567996" y="8827032"/>
            <a:ext cx="7475032" cy="5438086"/>
          </a:xfrm>
          <a:custGeom>
            <a:avLst/>
            <a:gdLst/>
            <a:ahLst/>
            <a:cxnLst/>
            <a:rect r="r" b="b" t="t" l="l"/>
            <a:pathLst>
              <a:path h="5438086" w="7475032">
                <a:moveTo>
                  <a:pt x="0" y="0"/>
                </a:moveTo>
                <a:lnTo>
                  <a:pt x="7475032" y="0"/>
                </a:lnTo>
                <a:lnTo>
                  <a:pt x="7475032" y="5438086"/>
                </a:lnTo>
                <a:lnTo>
                  <a:pt x="0" y="5438086"/>
                </a:lnTo>
                <a:lnTo>
                  <a:pt x="0" y="0"/>
                </a:lnTo>
                <a:close/>
              </a:path>
            </a:pathLst>
          </a:custGeom>
          <a:blipFill>
            <a:blip r:embed="rId3"/>
            <a:stretch>
              <a:fillRect l="0" t="0" r="0" b="0"/>
            </a:stretch>
          </a:blipFill>
        </p:spPr>
      </p:sp>
      <p:sp>
        <p:nvSpPr>
          <p:cNvPr name="Freeform 6" id="6"/>
          <p:cNvSpPr/>
          <p:nvPr/>
        </p:nvSpPr>
        <p:spPr>
          <a:xfrm flipH="false" flipV="false" rot="0">
            <a:off x="2621956" y="1335896"/>
            <a:ext cx="13044088" cy="7922404"/>
          </a:xfrm>
          <a:custGeom>
            <a:avLst/>
            <a:gdLst/>
            <a:ahLst/>
            <a:cxnLst/>
            <a:rect r="r" b="b" t="t" l="l"/>
            <a:pathLst>
              <a:path h="7922404" w="13044088">
                <a:moveTo>
                  <a:pt x="0" y="0"/>
                </a:moveTo>
                <a:lnTo>
                  <a:pt x="13044088" y="0"/>
                </a:lnTo>
                <a:lnTo>
                  <a:pt x="13044088" y="7922404"/>
                </a:lnTo>
                <a:lnTo>
                  <a:pt x="0" y="7922404"/>
                </a:lnTo>
                <a:lnTo>
                  <a:pt x="0" y="0"/>
                </a:lnTo>
                <a:close/>
              </a:path>
            </a:pathLst>
          </a:custGeom>
          <a:blipFill>
            <a:blip r:embed="rId5"/>
            <a:stretch>
              <a:fillRect l="0" t="0" r="0" b="0"/>
            </a:stretch>
          </a:blipFill>
        </p:spPr>
      </p:sp>
      <p:sp>
        <p:nvSpPr>
          <p:cNvPr name="TextBox 7" id="7"/>
          <p:cNvSpPr txBox="true"/>
          <p:nvPr/>
        </p:nvSpPr>
        <p:spPr>
          <a:xfrm rot="0">
            <a:off x="5057024" y="810260"/>
            <a:ext cx="8173952"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Berikut definisi dari masing-masing kolom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578" t="-12611" r="-4244" b="-19104"/>
            </a:stretch>
          </a:blipFill>
        </p:spPr>
      </p:sp>
      <p:sp>
        <p:nvSpPr>
          <p:cNvPr name="Freeform 3" id="3"/>
          <p:cNvSpPr/>
          <p:nvPr/>
        </p:nvSpPr>
        <p:spPr>
          <a:xfrm flipH="false" flipV="false" rot="0">
            <a:off x="3620779" y="1028700"/>
            <a:ext cx="11046443" cy="8229600"/>
          </a:xfrm>
          <a:custGeom>
            <a:avLst/>
            <a:gdLst/>
            <a:ahLst/>
            <a:cxnLst/>
            <a:rect r="r" b="b" t="t" l="l"/>
            <a:pathLst>
              <a:path h="8229600" w="11046443">
                <a:moveTo>
                  <a:pt x="0" y="0"/>
                </a:moveTo>
                <a:lnTo>
                  <a:pt x="11046442" y="0"/>
                </a:lnTo>
                <a:lnTo>
                  <a:pt x="11046442" y="8229600"/>
                </a:lnTo>
                <a:lnTo>
                  <a:pt x="0" y="8229600"/>
                </a:lnTo>
                <a:lnTo>
                  <a:pt x="0" y="0"/>
                </a:lnTo>
                <a:close/>
              </a:path>
            </a:pathLst>
          </a:custGeom>
          <a:blipFill>
            <a:blip r:embed="rId3"/>
            <a:stretch>
              <a:fillRect l="0" t="0" r="0" b="0"/>
            </a:stretch>
          </a:blipFill>
        </p:spPr>
      </p:sp>
      <p:sp>
        <p:nvSpPr>
          <p:cNvPr name="TextBox 4" id="4"/>
          <p:cNvSpPr txBox="true"/>
          <p:nvPr/>
        </p:nvSpPr>
        <p:spPr>
          <a:xfrm rot="0">
            <a:off x="4727362" y="4048628"/>
            <a:ext cx="8833276" cy="2170694"/>
          </a:xfrm>
          <a:prstGeom prst="rect">
            <a:avLst/>
          </a:prstGeom>
        </p:spPr>
        <p:txBody>
          <a:bodyPr anchor="t" rtlCol="false" tIns="0" lIns="0" bIns="0" rIns="0">
            <a:spAutoFit/>
          </a:bodyPr>
          <a:lstStyle/>
          <a:p>
            <a:pPr algn="ctr" marL="0" indent="0" lvl="0">
              <a:lnSpc>
                <a:spcPts val="17101"/>
              </a:lnSpc>
              <a:spcBef>
                <a:spcPct val="0"/>
              </a:spcBef>
            </a:pPr>
            <a:r>
              <a:rPr lang="en-US" sz="14133" spc="522">
                <a:solidFill>
                  <a:srgbClr val="4F3A2E"/>
                </a:solidFill>
                <a:latin typeface="Romman"/>
              </a:rPr>
              <a:t>EDA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false" flipV="false" rot="0">
            <a:off x="-718363" y="7860446"/>
            <a:ext cx="21999111" cy="8188558"/>
          </a:xfrm>
          <a:custGeom>
            <a:avLst/>
            <a:gdLst/>
            <a:ahLst/>
            <a:cxnLst/>
            <a:rect r="r" b="b" t="t" l="l"/>
            <a:pathLst>
              <a:path h="8188558" w="21999111">
                <a:moveTo>
                  <a:pt x="0" y="0"/>
                </a:moveTo>
                <a:lnTo>
                  <a:pt x="21999111" y="0"/>
                </a:lnTo>
                <a:lnTo>
                  <a:pt x="21999111" y="8188558"/>
                </a:lnTo>
                <a:lnTo>
                  <a:pt x="0" y="8188558"/>
                </a:lnTo>
                <a:lnTo>
                  <a:pt x="0" y="0"/>
                </a:lnTo>
                <a:close/>
              </a:path>
            </a:pathLst>
          </a:custGeom>
          <a:blipFill>
            <a:blip r:embed="rId3"/>
            <a:stretch>
              <a:fillRect l="0" t="0" r="0" b="0"/>
            </a:stretch>
          </a:blipFill>
        </p:spPr>
      </p:sp>
      <p:sp>
        <p:nvSpPr>
          <p:cNvPr name="Freeform 4" id="4"/>
          <p:cNvSpPr/>
          <p:nvPr/>
        </p:nvSpPr>
        <p:spPr>
          <a:xfrm flipH="false" flipV="true" rot="0">
            <a:off x="-1476362" y="-6141794"/>
            <a:ext cx="21999111" cy="8188558"/>
          </a:xfrm>
          <a:custGeom>
            <a:avLst/>
            <a:gdLst/>
            <a:ahLst/>
            <a:cxnLst/>
            <a:rect r="r" b="b" t="t" l="l"/>
            <a:pathLst>
              <a:path h="8188558" w="21999111">
                <a:moveTo>
                  <a:pt x="0" y="8188558"/>
                </a:moveTo>
                <a:lnTo>
                  <a:pt x="21999111" y="8188558"/>
                </a:lnTo>
                <a:lnTo>
                  <a:pt x="21999111" y="0"/>
                </a:lnTo>
                <a:lnTo>
                  <a:pt x="0" y="0"/>
                </a:lnTo>
                <a:lnTo>
                  <a:pt x="0" y="8188558"/>
                </a:lnTo>
                <a:close/>
              </a:path>
            </a:pathLst>
          </a:custGeom>
          <a:blipFill>
            <a:blip r:embed="rId3"/>
            <a:stretch>
              <a:fillRect l="0" t="0" r="0" b="0"/>
            </a:stretch>
          </a:blipFill>
        </p:spPr>
      </p:sp>
      <p:sp>
        <p:nvSpPr>
          <p:cNvPr name="TextBox 5" id="5"/>
          <p:cNvSpPr txBox="true"/>
          <p:nvPr/>
        </p:nvSpPr>
        <p:spPr>
          <a:xfrm rot="0">
            <a:off x="10478465" y="7968746"/>
            <a:ext cx="7658054" cy="745885"/>
          </a:xfrm>
          <a:prstGeom prst="rect">
            <a:avLst/>
          </a:prstGeom>
        </p:spPr>
        <p:txBody>
          <a:bodyPr anchor="t" rtlCol="false" tIns="0" lIns="0" bIns="0" rIns="0">
            <a:spAutoFit/>
          </a:bodyPr>
          <a:lstStyle/>
          <a:p>
            <a:pPr>
              <a:lnSpc>
                <a:spcPts val="2938"/>
              </a:lnSpc>
            </a:pPr>
          </a:p>
          <a:p>
            <a:pPr marL="0" indent="0" lvl="0">
              <a:lnSpc>
                <a:spcPts val="2938"/>
              </a:lnSpc>
              <a:spcBef>
                <a:spcPct val="0"/>
              </a:spcBef>
            </a:pPr>
          </a:p>
        </p:txBody>
      </p:sp>
      <p:sp>
        <p:nvSpPr>
          <p:cNvPr name="Freeform 6" id="6"/>
          <p:cNvSpPr/>
          <p:nvPr/>
        </p:nvSpPr>
        <p:spPr>
          <a:xfrm flipH="false" flipV="false" rot="0">
            <a:off x="7344000" y="1957840"/>
            <a:ext cx="10323897" cy="6371319"/>
          </a:xfrm>
          <a:custGeom>
            <a:avLst/>
            <a:gdLst/>
            <a:ahLst/>
            <a:cxnLst/>
            <a:rect r="r" b="b" t="t" l="l"/>
            <a:pathLst>
              <a:path h="6371319" w="10323897">
                <a:moveTo>
                  <a:pt x="0" y="0"/>
                </a:moveTo>
                <a:lnTo>
                  <a:pt x="10323897" y="0"/>
                </a:lnTo>
                <a:lnTo>
                  <a:pt x="10323897" y="6371320"/>
                </a:lnTo>
                <a:lnTo>
                  <a:pt x="0" y="6371320"/>
                </a:lnTo>
                <a:lnTo>
                  <a:pt x="0" y="0"/>
                </a:lnTo>
                <a:close/>
              </a:path>
            </a:pathLst>
          </a:custGeom>
          <a:blipFill>
            <a:blip r:embed="rId4"/>
            <a:stretch>
              <a:fillRect l="0" t="0" r="0" b="0"/>
            </a:stretch>
          </a:blipFill>
        </p:spPr>
      </p:sp>
      <p:sp>
        <p:nvSpPr>
          <p:cNvPr name="TextBox 7" id="7"/>
          <p:cNvSpPr txBox="true"/>
          <p:nvPr/>
        </p:nvSpPr>
        <p:spPr>
          <a:xfrm rot="0">
            <a:off x="644139" y="2524760"/>
            <a:ext cx="6010794" cy="51898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Kesenjangan yang signifikan dalam nilai kolom monetary menunjukkan bahwa terdapat variasi yang besar dalam jumlah uang yang dihabiskan oleh pelanggan. Scaling perlu dilakukan agar perbedaan skala ini tidak mendominasi dalam analisis customer segmentation. Sementara itu, adanya outlier yang tinggi dalam kolom monetary dan avg_monetary menunjukkan adanya pelanggan-pelanggan yang mengeluarkan jumlah uang yang sangat besar, yang dapat memengaruhi hasil segmentasi jika tidak diatasi dengan tepat.</a:t>
            </a:r>
          </a:p>
        </p:txBody>
      </p:sp>
      <p:sp>
        <p:nvSpPr>
          <p:cNvPr name="TextBox 8" id="8"/>
          <p:cNvSpPr txBox="true"/>
          <p:nvPr/>
        </p:nvSpPr>
        <p:spPr>
          <a:xfrm rot="0">
            <a:off x="1810557" y="981075"/>
            <a:ext cx="14378464" cy="389255"/>
          </a:xfrm>
          <a:prstGeom prst="rect">
            <a:avLst/>
          </a:prstGeom>
        </p:spPr>
        <p:txBody>
          <a:bodyPr anchor="t" rtlCol="false" tIns="0" lIns="0" bIns="0" rIns="0">
            <a:spAutoFit/>
          </a:bodyPr>
          <a:lstStyle/>
          <a:p>
            <a:pPr algn="ctr">
              <a:lnSpc>
                <a:spcPts val="3220"/>
              </a:lnSpc>
              <a:spcBef>
                <a:spcPct val="0"/>
              </a:spcBef>
            </a:pPr>
            <a:r>
              <a:rPr lang="en-US" sz="2300" spc="6">
                <a:solidFill>
                  <a:srgbClr val="000000"/>
                </a:solidFill>
                <a:latin typeface="Open Sans"/>
              </a:rPr>
              <a:t>Berikut </a:t>
            </a:r>
            <a:r>
              <a:rPr lang="en-US" sz="2300" spc="6">
                <a:solidFill>
                  <a:srgbClr val="000000"/>
                </a:solidFill>
                <a:latin typeface="Open Sans Bold"/>
              </a:rPr>
              <a:t>visualisasi data</a:t>
            </a:r>
            <a:r>
              <a:rPr lang="en-US" sz="2300" spc="6">
                <a:solidFill>
                  <a:srgbClr val="000000"/>
                </a:solidFill>
                <a:latin typeface="Open Sans"/>
              </a:rPr>
              <a:t> menggunakan </a:t>
            </a:r>
            <a:r>
              <a:rPr lang="en-US" sz="2300" spc="6">
                <a:solidFill>
                  <a:srgbClr val="000000"/>
                </a:solidFill>
                <a:latin typeface="Open Sans Bold"/>
              </a:rPr>
              <a:t>boxplot</a:t>
            </a:r>
            <a:r>
              <a:rPr lang="en-US" sz="2300" spc="6">
                <a:solidFill>
                  <a:srgbClr val="000000"/>
                </a:solidFill>
                <a:latin typeface="Open Sans"/>
              </a:rPr>
              <a:t> dengan mengecualikan data kolom pertama (MemberID)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false" flipV="false" rot="0">
            <a:off x="-718363" y="7860446"/>
            <a:ext cx="21999111" cy="8188558"/>
          </a:xfrm>
          <a:custGeom>
            <a:avLst/>
            <a:gdLst/>
            <a:ahLst/>
            <a:cxnLst/>
            <a:rect r="r" b="b" t="t" l="l"/>
            <a:pathLst>
              <a:path h="8188558" w="21999111">
                <a:moveTo>
                  <a:pt x="0" y="0"/>
                </a:moveTo>
                <a:lnTo>
                  <a:pt x="21999111" y="0"/>
                </a:lnTo>
                <a:lnTo>
                  <a:pt x="21999111" y="8188558"/>
                </a:lnTo>
                <a:lnTo>
                  <a:pt x="0" y="8188558"/>
                </a:lnTo>
                <a:lnTo>
                  <a:pt x="0" y="0"/>
                </a:lnTo>
                <a:close/>
              </a:path>
            </a:pathLst>
          </a:custGeom>
          <a:blipFill>
            <a:blip r:embed="rId3"/>
            <a:stretch>
              <a:fillRect l="0" t="0" r="0" b="0"/>
            </a:stretch>
          </a:blipFill>
        </p:spPr>
      </p:sp>
      <p:sp>
        <p:nvSpPr>
          <p:cNvPr name="Freeform 4" id="4"/>
          <p:cNvSpPr/>
          <p:nvPr/>
        </p:nvSpPr>
        <p:spPr>
          <a:xfrm flipH="false" flipV="true" rot="0">
            <a:off x="-1476362" y="-6141794"/>
            <a:ext cx="21999111" cy="8188558"/>
          </a:xfrm>
          <a:custGeom>
            <a:avLst/>
            <a:gdLst/>
            <a:ahLst/>
            <a:cxnLst/>
            <a:rect r="r" b="b" t="t" l="l"/>
            <a:pathLst>
              <a:path h="8188558" w="21999111">
                <a:moveTo>
                  <a:pt x="0" y="8188558"/>
                </a:moveTo>
                <a:lnTo>
                  <a:pt x="21999111" y="8188558"/>
                </a:lnTo>
                <a:lnTo>
                  <a:pt x="21999111" y="0"/>
                </a:lnTo>
                <a:lnTo>
                  <a:pt x="0" y="0"/>
                </a:lnTo>
                <a:lnTo>
                  <a:pt x="0" y="8188558"/>
                </a:lnTo>
                <a:close/>
              </a:path>
            </a:pathLst>
          </a:custGeom>
          <a:blipFill>
            <a:blip r:embed="rId3"/>
            <a:stretch>
              <a:fillRect l="0" t="0" r="0" b="0"/>
            </a:stretch>
          </a:blipFill>
        </p:spPr>
      </p:sp>
      <p:sp>
        <p:nvSpPr>
          <p:cNvPr name="Freeform 5" id="5"/>
          <p:cNvSpPr/>
          <p:nvPr/>
        </p:nvSpPr>
        <p:spPr>
          <a:xfrm flipH="false" flipV="false" rot="0">
            <a:off x="7680491" y="1981750"/>
            <a:ext cx="10246411" cy="6323499"/>
          </a:xfrm>
          <a:custGeom>
            <a:avLst/>
            <a:gdLst/>
            <a:ahLst/>
            <a:cxnLst/>
            <a:rect r="r" b="b" t="t" l="l"/>
            <a:pathLst>
              <a:path h="6323499" w="10246411">
                <a:moveTo>
                  <a:pt x="0" y="0"/>
                </a:moveTo>
                <a:lnTo>
                  <a:pt x="10246411" y="0"/>
                </a:lnTo>
                <a:lnTo>
                  <a:pt x="10246411" y="6323500"/>
                </a:lnTo>
                <a:lnTo>
                  <a:pt x="0" y="6323500"/>
                </a:lnTo>
                <a:lnTo>
                  <a:pt x="0" y="0"/>
                </a:lnTo>
                <a:close/>
              </a:path>
            </a:pathLst>
          </a:custGeom>
          <a:blipFill>
            <a:blip r:embed="rId4"/>
            <a:stretch>
              <a:fillRect l="0" t="0" r="0" b="0"/>
            </a:stretch>
          </a:blipFill>
        </p:spPr>
      </p:sp>
      <p:sp>
        <p:nvSpPr>
          <p:cNvPr name="TextBox 6" id="6"/>
          <p:cNvSpPr txBox="true"/>
          <p:nvPr/>
        </p:nvSpPr>
        <p:spPr>
          <a:xfrm rot="0">
            <a:off x="10478465" y="7968746"/>
            <a:ext cx="7658054" cy="745885"/>
          </a:xfrm>
          <a:prstGeom prst="rect">
            <a:avLst/>
          </a:prstGeom>
        </p:spPr>
        <p:txBody>
          <a:bodyPr anchor="t" rtlCol="false" tIns="0" lIns="0" bIns="0" rIns="0">
            <a:spAutoFit/>
          </a:bodyPr>
          <a:lstStyle/>
          <a:p>
            <a:pPr>
              <a:lnSpc>
                <a:spcPts val="2938"/>
              </a:lnSpc>
            </a:pPr>
          </a:p>
          <a:p>
            <a:pPr marL="0" indent="0" lvl="0">
              <a:lnSpc>
                <a:spcPts val="2938"/>
              </a:lnSpc>
              <a:spcBef>
                <a:spcPct val="0"/>
              </a:spcBef>
            </a:pPr>
          </a:p>
        </p:txBody>
      </p:sp>
      <p:sp>
        <p:nvSpPr>
          <p:cNvPr name="TextBox 7" id="7"/>
          <p:cNvSpPr txBox="true"/>
          <p:nvPr/>
        </p:nvSpPr>
        <p:spPr>
          <a:xfrm rot="0">
            <a:off x="1740182" y="1152922"/>
            <a:ext cx="14807637"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Berikut </a:t>
            </a:r>
            <a:r>
              <a:rPr lang="en-US" sz="2300" spc="-46">
                <a:solidFill>
                  <a:srgbClr val="4F3A2E"/>
                </a:solidFill>
                <a:latin typeface="Open Sans Bold"/>
              </a:rPr>
              <a:t>visualisasi data</a:t>
            </a:r>
            <a:r>
              <a:rPr lang="en-US" sz="2300" spc="-46">
                <a:solidFill>
                  <a:srgbClr val="4F3A2E"/>
                </a:solidFill>
                <a:latin typeface="Open Sans"/>
              </a:rPr>
              <a:t> menggunakan </a:t>
            </a:r>
            <a:r>
              <a:rPr lang="en-US" sz="2300" spc="-46">
                <a:solidFill>
                  <a:srgbClr val="4F3A2E"/>
                </a:solidFill>
                <a:latin typeface="Open Sans Bold"/>
              </a:rPr>
              <a:t>corrplot </a:t>
            </a:r>
            <a:r>
              <a:rPr lang="en-US" sz="2300" spc="-46">
                <a:solidFill>
                  <a:srgbClr val="4F3A2E"/>
                </a:solidFill>
                <a:latin typeface="Open Sans"/>
              </a:rPr>
              <a:t>dengan mengecualikan data kolom pertama (MemberID)</a:t>
            </a:r>
          </a:p>
        </p:txBody>
      </p:sp>
      <p:sp>
        <p:nvSpPr>
          <p:cNvPr name="TextBox 8" id="8"/>
          <p:cNvSpPr txBox="true"/>
          <p:nvPr/>
        </p:nvSpPr>
        <p:spPr>
          <a:xfrm rot="0">
            <a:off x="716244" y="2924810"/>
            <a:ext cx="6627756" cy="43897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 Dalam hal ini, korelasi yang tinggi antara frequency dan freq_last3mo, serta antara avg_monthly_frequency dan freq_last3mo, mungkin menunjukkan bahwa pola pembelian atau interaksi pelanggan dalam tiga bulan terakhir memainkan peran penting dalam menentukan frekuensi keseluruhan. Sementara itu, korelasi yang kuat antara avg_monetary dan avg_consumption mungkin menunjukkan bahwa jumlah uang yang dihabiskan oleh pelanggan dan tingkat konsumsinya juga berkorelasi positif.</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578" t="-12611" r="-4244" b="-19104"/>
            </a:stretch>
          </a:blipFill>
        </p:spPr>
      </p:sp>
      <p:sp>
        <p:nvSpPr>
          <p:cNvPr name="Freeform 3" id="3"/>
          <p:cNvSpPr/>
          <p:nvPr/>
        </p:nvSpPr>
        <p:spPr>
          <a:xfrm flipH="false" flipV="false" rot="0">
            <a:off x="3620779" y="1028700"/>
            <a:ext cx="11046443" cy="8229600"/>
          </a:xfrm>
          <a:custGeom>
            <a:avLst/>
            <a:gdLst/>
            <a:ahLst/>
            <a:cxnLst/>
            <a:rect r="r" b="b" t="t" l="l"/>
            <a:pathLst>
              <a:path h="8229600" w="11046443">
                <a:moveTo>
                  <a:pt x="0" y="0"/>
                </a:moveTo>
                <a:lnTo>
                  <a:pt x="11046442" y="0"/>
                </a:lnTo>
                <a:lnTo>
                  <a:pt x="11046442" y="8229600"/>
                </a:lnTo>
                <a:lnTo>
                  <a:pt x="0" y="8229600"/>
                </a:lnTo>
                <a:lnTo>
                  <a:pt x="0" y="0"/>
                </a:lnTo>
                <a:close/>
              </a:path>
            </a:pathLst>
          </a:custGeom>
          <a:blipFill>
            <a:blip r:embed="rId3"/>
            <a:stretch>
              <a:fillRect l="0" t="0" r="0" b="0"/>
            </a:stretch>
          </a:blipFill>
        </p:spPr>
      </p:sp>
      <p:sp>
        <p:nvSpPr>
          <p:cNvPr name="TextBox 4" id="4"/>
          <p:cNvSpPr txBox="true"/>
          <p:nvPr/>
        </p:nvSpPr>
        <p:spPr>
          <a:xfrm rot="0">
            <a:off x="4727362" y="4048628"/>
            <a:ext cx="8833276" cy="2170694"/>
          </a:xfrm>
          <a:prstGeom prst="rect">
            <a:avLst/>
          </a:prstGeom>
        </p:spPr>
        <p:txBody>
          <a:bodyPr anchor="t" rtlCol="false" tIns="0" lIns="0" bIns="0" rIns="0">
            <a:spAutoFit/>
          </a:bodyPr>
          <a:lstStyle/>
          <a:p>
            <a:pPr algn="ctr" marL="0" indent="0" lvl="0">
              <a:lnSpc>
                <a:spcPts val="17101"/>
              </a:lnSpc>
              <a:spcBef>
                <a:spcPct val="0"/>
              </a:spcBef>
            </a:pPr>
            <a:r>
              <a:rPr lang="en-US" sz="14133" spc="522">
                <a:solidFill>
                  <a:srgbClr val="4F3A2E"/>
                </a:solidFill>
                <a:latin typeface="Romman"/>
              </a:rPr>
              <a:t>PCA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6" t="-18589" r="-7979" b="-41394"/>
            </a:stretch>
          </a:blipFill>
        </p:spPr>
      </p:sp>
      <p:sp>
        <p:nvSpPr>
          <p:cNvPr name="Freeform 3" id="3"/>
          <p:cNvSpPr/>
          <p:nvPr/>
        </p:nvSpPr>
        <p:spPr>
          <a:xfrm flipH="false" flipV="false" rot="-1388192">
            <a:off x="-4574024" y="-5815756"/>
            <a:ext cx="10007138" cy="7280193"/>
          </a:xfrm>
          <a:custGeom>
            <a:avLst/>
            <a:gdLst/>
            <a:ahLst/>
            <a:cxnLst/>
            <a:rect r="r" b="b" t="t" l="l"/>
            <a:pathLst>
              <a:path h="7280193" w="10007138">
                <a:moveTo>
                  <a:pt x="0" y="0"/>
                </a:moveTo>
                <a:lnTo>
                  <a:pt x="10007138" y="0"/>
                </a:lnTo>
                <a:lnTo>
                  <a:pt x="10007138" y="7280193"/>
                </a:lnTo>
                <a:lnTo>
                  <a:pt x="0" y="7280193"/>
                </a:lnTo>
                <a:lnTo>
                  <a:pt x="0" y="0"/>
                </a:lnTo>
                <a:close/>
              </a:path>
            </a:pathLst>
          </a:custGeom>
          <a:blipFill>
            <a:blip r:embed="rId3"/>
            <a:stretch>
              <a:fillRect l="0" t="0" r="0" b="0"/>
            </a:stretch>
          </a:blipFill>
        </p:spPr>
      </p:sp>
      <p:sp>
        <p:nvSpPr>
          <p:cNvPr name="Freeform 4" id="4"/>
          <p:cNvSpPr/>
          <p:nvPr/>
        </p:nvSpPr>
        <p:spPr>
          <a:xfrm flipH="false" flipV="false" rot="0">
            <a:off x="776415" y="4213915"/>
            <a:ext cx="9464563" cy="5840987"/>
          </a:xfrm>
          <a:custGeom>
            <a:avLst/>
            <a:gdLst/>
            <a:ahLst/>
            <a:cxnLst/>
            <a:rect r="r" b="b" t="t" l="l"/>
            <a:pathLst>
              <a:path h="5840987" w="9464563">
                <a:moveTo>
                  <a:pt x="0" y="0"/>
                </a:moveTo>
                <a:lnTo>
                  <a:pt x="9464563" y="0"/>
                </a:lnTo>
                <a:lnTo>
                  <a:pt x="9464563" y="5840987"/>
                </a:lnTo>
                <a:lnTo>
                  <a:pt x="0" y="5840987"/>
                </a:lnTo>
                <a:lnTo>
                  <a:pt x="0" y="0"/>
                </a:lnTo>
                <a:close/>
              </a:path>
            </a:pathLst>
          </a:custGeom>
          <a:blipFill>
            <a:blip r:embed="rId4"/>
            <a:stretch>
              <a:fillRect l="0" t="0" r="0" b="0"/>
            </a:stretch>
          </a:blipFill>
        </p:spPr>
      </p:sp>
      <p:sp>
        <p:nvSpPr>
          <p:cNvPr name="Freeform 5" id="5"/>
          <p:cNvSpPr/>
          <p:nvPr/>
        </p:nvSpPr>
        <p:spPr>
          <a:xfrm flipH="false" flipV="false" rot="0">
            <a:off x="6563188" y="1385973"/>
            <a:ext cx="10696112" cy="4454030"/>
          </a:xfrm>
          <a:custGeom>
            <a:avLst/>
            <a:gdLst/>
            <a:ahLst/>
            <a:cxnLst/>
            <a:rect r="r" b="b" t="t" l="l"/>
            <a:pathLst>
              <a:path h="4454030" w="10696112">
                <a:moveTo>
                  <a:pt x="0" y="0"/>
                </a:moveTo>
                <a:lnTo>
                  <a:pt x="10696112" y="0"/>
                </a:lnTo>
                <a:lnTo>
                  <a:pt x="10696112" y="4454030"/>
                </a:lnTo>
                <a:lnTo>
                  <a:pt x="0" y="4454030"/>
                </a:lnTo>
                <a:lnTo>
                  <a:pt x="0" y="0"/>
                </a:lnTo>
                <a:close/>
              </a:path>
            </a:pathLst>
          </a:custGeom>
          <a:blipFill>
            <a:blip r:embed="rId5"/>
            <a:stretch>
              <a:fillRect l="0" t="0" r="-1348" b="0"/>
            </a:stretch>
          </a:blipFill>
        </p:spPr>
      </p:sp>
      <p:sp>
        <p:nvSpPr>
          <p:cNvPr name="TextBox 6" id="6"/>
          <p:cNvSpPr txBox="true"/>
          <p:nvPr/>
        </p:nvSpPr>
        <p:spPr>
          <a:xfrm rot="0">
            <a:off x="1740182" y="579687"/>
            <a:ext cx="14807637" cy="3892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Berikut hasil </a:t>
            </a:r>
            <a:r>
              <a:rPr lang="en-US" sz="2300" spc="-46">
                <a:solidFill>
                  <a:srgbClr val="4F3A2E"/>
                </a:solidFill>
                <a:latin typeface="Open Sans Bold"/>
              </a:rPr>
              <a:t>transformasi data</a:t>
            </a:r>
            <a:r>
              <a:rPr lang="en-US" sz="2300" spc="-46">
                <a:solidFill>
                  <a:srgbClr val="4F3A2E"/>
                </a:solidFill>
                <a:latin typeface="Open Sans"/>
              </a:rPr>
              <a:t> menggunakan </a:t>
            </a:r>
            <a:r>
              <a:rPr lang="en-US" sz="2300" spc="-46">
                <a:solidFill>
                  <a:srgbClr val="4F3A2E"/>
                </a:solidFill>
                <a:latin typeface="Open Sans Bold"/>
              </a:rPr>
              <a:t>PCA</a:t>
            </a:r>
          </a:p>
        </p:txBody>
      </p:sp>
      <p:sp>
        <p:nvSpPr>
          <p:cNvPr name="TextBox 7" id="7"/>
          <p:cNvSpPr txBox="true"/>
          <p:nvPr/>
        </p:nvSpPr>
        <p:spPr>
          <a:xfrm rot="0">
            <a:off x="9662190" y="6017128"/>
            <a:ext cx="8145108" cy="3589654"/>
          </a:xfrm>
          <a:prstGeom prst="rect">
            <a:avLst/>
          </a:prstGeom>
        </p:spPr>
        <p:txBody>
          <a:bodyPr anchor="t" rtlCol="false" tIns="0" lIns="0" bIns="0" rIns="0">
            <a:spAutoFit/>
          </a:bodyPr>
          <a:lstStyle/>
          <a:p>
            <a:pPr algn="ctr">
              <a:lnSpc>
                <a:spcPts val="3220"/>
              </a:lnSpc>
            </a:pPr>
            <a:r>
              <a:rPr lang="en-US" sz="2300" spc="-46">
                <a:solidFill>
                  <a:srgbClr val="4F3A2E"/>
                </a:solidFill>
                <a:latin typeface="Open Sans"/>
              </a:rPr>
              <a:t>Dua komponen utama (PC) pertama memiliki nilai tertinggi dalam proporsi variasi mengindikasikan bahwa PC pertama dan PC kedua mampu menangkap sebagian besar variabilitas dalam data. Hal ini diperkuat oleh eigenvalues yang besar untuk PC pertama dan semakin kecil untuk PC selanjutnya. Eigenvalues yang tinggi menunjukkan bahwa PC pertama memiliki kontribusi yang signifikan dalam menjelaskan pola variasi dalam data, sementara PC berikutnya memiliki kontribusi yang semakin kecil.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DAFur3BqYm8</dc:identifier>
  <dcterms:modified xsi:type="dcterms:W3CDTF">2011-08-01T06:04:30Z</dcterms:modified>
  <cp:revision>1</cp:revision>
  <dc:title>K-Means Clustering</dc:title>
</cp:coreProperties>
</file>